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sldIdLst>
    <p:sldId id="256" r:id="rId2"/>
    <p:sldId id="327" r:id="rId3"/>
    <p:sldId id="328" r:id="rId4"/>
    <p:sldId id="670" r:id="rId5"/>
    <p:sldId id="671" r:id="rId6"/>
    <p:sldId id="561" r:id="rId7"/>
    <p:sldId id="616" r:id="rId8"/>
    <p:sldId id="617" r:id="rId9"/>
    <p:sldId id="672" r:id="rId10"/>
    <p:sldId id="673" r:id="rId11"/>
    <p:sldId id="618" r:id="rId12"/>
    <p:sldId id="619" r:id="rId13"/>
    <p:sldId id="634" r:id="rId14"/>
    <p:sldId id="635" r:id="rId15"/>
    <p:sldId id="629" r:id="rId16"/>
    <p:sldId id="630" r:id="rId17"/>
    <p:sldId id="631" r:id="rId18"/>
    <p:sldId id="632" r:id="rId19"/>
    <p:sldId id="633" r:id="rId20"/>
    <p:sldId id="636" r:id="rId21"/>
    <p:sldId id="637" r:id="rId22"/>
    <p:sldId id="638" r:id="rId23"/>
    <p:sldId id="639" r:id="rId24"/>
    <p:sldId id="640" r:id="rId25"/>
    <p:sldId id="641" r:id="rId26"/>
    <p:sldId id="674" r:id="rId27"/>
    <p:sldId id="643" r:id="rId28"/>
    <p:sldId id="558" r:id="rId29"/>
    <p:sldId id="559" r:id="rId30"/>
    <p:sldId id="560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33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5" autoAdjust="0"/>
    <p:restoredTop sz="94622" autoAdjust="0"/>
  </p:normalViewPr>
  <p:slideViewPr>
    <p:cSldViewPr>
      <p:cViewPr varScale="1">
        <p:scale>
          <a:sx n="122" d="100"/>
          <a:sy n="122" d="100"/>
        </p:scale>
        <p:origin x="114" y="1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94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8A6252-C303-41C4-A96C-39079A44C465}" type="doc">
      <dgm:prSet loTypeId="urn:microsoft.com/office/officeart/2005/8/layout/vList5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978ED25-8C92-43E0-9C77-C53EBE2ED1B0}">
      <dgm:prSet phldrT="[Text]"/>
      <dgm:spPr/>
      <dgm:t>
        <a:bodyPr/>
        <a:lstStyle/>
        <a:p>
          <a:r>
            <a:rPr lang="en-US" dirty="0" err="1"/>
            <a:t>Preimage</a:t>
          </a:r>
          <a:r>
            <a:rPr lang="en-US" dirty="0"/>
            <a:t> Resistance</a:t>
          </a:r>
        </a:p>
      </dgm:t>
    </dgm:pt>
    <dgm:pt modelId="{5CA228B6-49CB-4C6F-B323-A01F172A636F}" type="parTrans" cxnId="{EC124B69-08C5-4515-A403-DCD958667E87}">
      <dgm:prSet/>
      <dgm:spPr/>
      <dgm:t>
        <a:bodyPr/>
        <a:lstStyle/>
        <a:p>
          <a:endParaRPr lang="en-US"/>
        </a:p>
      </dgm:t>
    </dgm:pt>
    <dgm:pt modelId="{8472A276-920B-40E6-B962-D1D96166C338}" type="sibTrans" cxnId="{EC124B69-08C5-4515-A403-DCD958667E87}">
      <dgm:prSet/>
      <dgm:spPr/>
      <dgm:t>
        <a:bodyPr/>
        <a:lstStyle/>
        <a:p>
          <a:endParaRPr lang="en-US"/>
        </a:p>
      </dgm:t>
    </dgm:pt>
    <dgm:pt modelId="{F328D8BB-863B-4AB3-8ABD-122F61277462}">
      <dgm:prSet phldrT="[Text]"/>
      <dgm:spPr/>
      <dgm:t>
        <a:bodyPr/>
        <a:lstStyle/>
        <a:p>
          <a:r>
            <a:rPr lang="en-US" dirty="0"/>
            <a:t>Given a digest, should be hard to find a message that would produce it</a:t>
          </a:r>
        </a:p>
      </dgm:t>
    </dgm:pt>
    <dgm:pt modelId="{BAF8B24B-5CA3-48A6-B8DB-19E5AC28369A}" type="parTrans" cxnId="{D5A79999-2F22-4538-AC46-D59281D8F0A7}">
      <dgm:prSet/>
      <dgm:spPr/>
      <dgm:t>
        <a:bodyPr/>
        <a:lstStyle/>
        <a:p>
          <a:endParaRPr lang="en-US"/>
        </a:p>
      </dgm:t>
    </dgm:pt>
    <dgm:pt modelId="{BADFB56F-9182-48FE-8558-4060E2AC06BC}" type="sibTrans" cxnId="{D5A79999-2F22-4538-AC46-D59281D8F0A7}">
      <dgm:prSet/>
      <dgm:spPr/>
      <dgm:t>
        <a:bodyPr/>
        <a:lstStyle/>
        <a:p>
          <a:endParaRPr lang="en-US"/>
        </a:p>
      </dgm:t>
    </dgm:pt>
    <dgm:pt modelId="{8D474453-87F4-4280-94AB-EC3DFE8F318A}">
      <dgm:prSet phldrT="[Text]"/>
      <dgm:spPr/>
      <dgm:t>
        <a:bodyPr/>
        <a:lstStyle/>
        <a:p>
          <a:r>
            <a:rPr lang="en-US" dirty="0"/>
            <a:t>Collision Resistance</a:t>
          </a:r>
        </a:p>
      </dgm:t>
    </dgm:pt>
    <dgm:pt modelId="{00F9E97D-7454-4DD2-9FEE-F89FE6BCEBED}" type="parTrans" cxnId="{498DC7B1-4D7E-4799-B86B-D8F6B61D083A}">
      <dgm:prSet/>
      <dgm:spPr/>
      <dgm:t>
        <a:bodyPr/>
        <a:lstStyle/>
        <a:p>
          <a:endParaRPr lang="en-US"/>
        </a:p>
      </dgm:t>
    </dgm:pt>
    <dgm:pt modelId="{19145E81-C505-4342-95B9-669F8731734A}" type="sibTrans" cxnId="{498DC7B1-4D7E-4799-B86B-D8F6B61D083A}">
      <dgm:prSet/>
      <dgm:spPr/>
      <dgm:t>
        <a:bodyPr/>
        <a:lstStyle/>
        <a:p>
          <a:endParaRPr lang="en-US"/>
        </a:p>
      </dgm:t>
    </dgm:pt>
    <dgm:pt modelId="{ED584A68-FA81-4C07-9ADA-A35FB64C0E20}">
      <dgm:prSet phldrT="[Text]"/>
      <dgm:spPr/>
      <dgm:t>
        <a:bodyPr/>
        <a:lstStyle/>
        <a:p>
          <a:r>
            <a:rPr lang="en-US" dirty="0"/>
            <a:t>Should be hard to find any two messages that hash to the same digest (collision)</a:t>
          </a:r>
        </a:p>
      </dgm:t>
    </dgm:pt>
    <dgm:pt modelId="{6F793D67-CAA8-4F9A-9D3D-85D3C4F63360}" type="parTrans" cxnId="{D147CEA1-2E44-4026-9BB8-0E25A8B7EBBB}">
      <dgm:prSet/>
      <dgm:spPr/>
      <dgm:t>
        <a:bodyPr/>
        <a:lstStyle/>
        <a:p>
          <a:endParaRPr lang="en-US"/>
        </a:p>
      </dgm:t>
    </dgm:pt>
    <dgm:pt modelId="{37E0112E-03CB-49EF-B8B3-5AA0488A4514}" type="sibTrans" cxnId="{D147CEA1-2E44-4026-9BB8-0E25A8B7EBBB}">
      <dgm:prSet/>
      <dgm:spPr/>
      <dgm:t>
        <a:bodyPr/>
        <a:lstStyle/>
        <a:p>
          <a:endParaRPr lang="en-US"/>
        </a:p>
      </dgm:t>
    </dgm:pt>
    <dgm:pt modelId="{98229747-A28C-4AED-AA94-29005E84B2A1}">
      <dgm:prSet phldrT="[Text]"/>
      <dgm:spPr/>
      <dgm:t>
        <a:bodyPr/>
        <a:lstStyle/>
        <a:p>
          <a:r>
            <a:rPr lang="en-US" dirty="0"/>
            <a:t>One-way property</a:t>
          </a:r>
        </a:p>
      </dgm:t>
    </dgm:pt>
    <dgm:pt modelId="{BA108B0C-F3F6-474D-A22F-64C9F6E2606E}" type="parTrans" cxnId="{2B0602C8-A894-4C8B-BACE-8967C68E0B76}">
      <dgm:prSet/>
      <dgm:spPr/>
      <dgm:t>
        <a:bodyPr/>
        <a:lstStyle/>
        <a:p>
          <a:endParaRPr lang="en-US"/>
        </a:p>
      </dgm:t>
    </dgm:pt>
    <dgm:pt modelId="{7718C057-D418-4FFD-8BA5-A26B88616960}" type="sibTrans" cxnId="{2B0602C8-A894-4C8B-BACE-8967C68E0B76}">
      <dgm:prSet/>
      <dgm:spPr/>
      <dgm:t>
        <a:bodyPr/>
        <a:lstStyle/>
        <a:p>
          <a:endParaRPr lang="en-US"/>
        </a:p>
      </dgm:t>
    </dgm:pt>
    <dgm:pt modelId="{A0CADD60-48DC-4860-8D46-7E23CD52E3CE}">
      <dgm:prSet phldrT="[Text]"/>
      <dgm:spPr/>
      <dgm:t>
        <a:bodyPr/>
        <a:lstStyle/>
        <a:p>
          <a:r>
            <a:rPr lang="en-US" dirty="0"/>
            <a:t>Second </a:t>
          </a:r>
          <a:r>
            <a:rPr lang="en-US" dirty="0" err="1"/>
            <a:t>Preimage</a:t>
          </a:r>
          <a:r>
            <a:rPr lang="en-US" dirty="0"/>
            <a:t> Resistance</a:t>
          </a:r>
        </a:p>
      </dgm:t>
    </dgm:pt>
    <dgm:pt modelId="{C5951B88-BDF0-41D7-A8AB-91418BD854A4}" type="parTrans" cxnId="{687FD610-3A27-4AAD-BEFC-70F16378B2EB}">
      <dgm:prSet/>
      <dgm:spPr/>
      <dgm:t>
        <a:bodyPr/>
        <a:lstStyle/>
        <a:p>
          <a:endParaRPr lang="en-US"/>
        </a:p>
      </dgm:t>
    </dgm:pt>
    <dgm:pt modelId="{A65D33E0-760F-4A8D-89A5-A5E816CD2D0F}" type="sibTrans" cxnId="{687FD610-3A27-4AAD-BEFC-70F16378B2EB}">
      <dgm:prSet/>
      <dgm:spPr/>
      <dgm:t>
        <a:bodyPr/>
        <a:lstStyle/>
        <a:p>
          <a:endParaRPr lang="en-US"/>
        </a:p>
      </dgm:t>
    </dgm:pt>
    <dgm:pt modelId="{3E6A7D0F-95F0-4E3A-8D46-EA4D4C558DCD}">
      <dgm:prSet phldrT="[Text]"/>
      <dgm:spPr/>
      <dgm:t>
        <a:bodyPr/>
        <a:lstStyle/>
        <a:p>
          <a:r>
            <a:rPr lang="en-US" dirty="0"/>
            <a:t>Given a message m, it should be hard to find a different message that has the same digest</a:t>
          </a:r>
        </a:p>
      </dgm:t>
    </dgm:pt>
    <dgm:pt modelId="{99B42F47-FCFB-4F92-B39A-44331D881089}" type="parTrans" cxnId="{0BB96AE0-C979-4F70-BD8F-383D64D0B743}">
      <dgm:prSet/>
      <dgm:spPr/>
      <dgm:t>
        <a:bodyPr/>
        <a:lstStyle/>
        <a:p>
          <a:endParaRPr lang="en-US"/>
        </a:p>
      </dgm:t>
    </dgm:pt>
    <dgm:pt modelId="{6732EB1B-9FED-49B1-A6C5-FAEBA4AE3737}" type="sibTrans" cxnId="{0BB96AE0-C979-4F70-BD8F-383D64D0B743}">
      <dgm:prSet/>
      <dgm:spPr/>
      <dgm:t>
        <a:bodyPr/>
        <a:lstStyle/>
        <a:p>
          <a:endParaRPr lang="en-US"/>
        </a:p>
      </dgm:t>
    </dgm:pt>
    <dgm:pt modelId="{72305EAC-EDA9-4A5A-8976-BAD8BFDAE231}" type="pres">
      <dgm:prSet presAssocID="{E68A6252-C303-41C4-A96C-39079A44C465}" presName="Name0" presStyleCnt="0">
        <dgm:presLayoutVars>
          <dgm:dir/>
          <dgm:animLvl val="lvl"/>
          <dgm:resizeHandles val="exact"/>
        </dgm:presLayoutVars>
      </dgm:prSet>
      <dgm:spPr/>
    </dgm:pt>
    <dgm:pt modelId="{4569D705-6D79-47CD-BE36-F0FD180CB2ED}" type="pres">
      <dgm:prSet presAssocID="{A978ED25-8C92-43E0-9C77-C53EBE2ED1B0}" presName="linNode" presStyleCnt="0"/>
      <dgm:spPr/>
    </dgm:pt>
    <dgm:pt modelId="{6E60EE09-B35D-4142-BDB2-2CF7A6911A2D}" type="pres">
      <dgm:prSet presAssocID="{A978ED25-8C92-43E0-9C77-C53EBE2ED1B0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49DE6CE9-C43A-4FA1-8A22-13FE1A90A39E}" type="pres">
      <dgm:prSet presAssocID="{A978ED25-8C92-43E0-9C77-C53EBE2ED1B0}" presName="descendantText" presStyleLbl="alignAccFollowNode1" presStyleIdx="0" presStyleCnt="3">
        <dgm:presLayoutVars>
          <dgm:bulletEnabled val="1"/>
        </dgm:presLayoutVars>
      </dgm:prSet>
      <dgm:spPr/>
    </dgm:pt>
    <dgm:pt modelId="{ABC70852-B949-42B2-9964-F103EA2B7600}" type="pres">
      <dgm:prSet presAssocID="{8472A276-920B-40E6-B962-D1D96166C338}" presName="sp" presStyleCnt="0"/>
      <dgm:spPr/>
    </dgm:pt>
    <dgm:pt modelId="{85B2308D-9DF6-414A-9A43-19A9400785BA}" type="pres">
      <dgm:prSet presAssocID="{A0CADD60-48DC-4860-8D46-7E23CD52E3CE}" presName="linNode" presStyleCnt="0"/>
      <dgm:spPr/>
    </dgm:pt>
    <dgm:pt modelId="{17B378EC-9B55-4C4B-9722-23DC9F9ABE20}" type="pres">
      <dgm:prSet presAssocID="{A0CADD60-48DC-4860-8D46-7E23CD52E3CE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8C5DBD42-966F-43A0-BC4E-DE09433E675F}" type="pres">
      <dgm:prSet presAssocID="{A0CADD60-48DC-4860-8D46-7E23CD52E3CE}" presName="descendantText" presStyleLbl="alignAccFollowNode1" presStyleIdx="1" presStyleCnt="3">
        <dgm:presLayoutVars>
          <dgm:bulletEnabled val="1"/>
        </dgm:presLayoutVars>
      </dgm:prSet>
      <dgm:spPr/>
    </dgm:pt>
    <dgm:pt modelId="{C17C3220-3DCC-4CA3-A2A9-09BE715C3331}" type="pres">
      <dgm:prSet presAssocID="{A65D33E0-760F-4A8D-89A5-A5E816CD2D0F}" presName="sp" presStyleCnt="0"/>
      <dgm:spPr/>
    </dgm:pt>
    <dgm:pt modelId="{ADBFE36E-64BE-435E-A396-A4450C1BDF4C}" type="pres">
      <dgm:prSet presAssocID="{8D474453-87F4-4280-94AB-EC3DFE8F318A}" presName="linNode" presStyleCnt="0"/>
      <dgm:spPr/>
    </dgm:pt>
    <dgm:pt modelId="{18D48A5A-19BE-45E4-B3B7-2EDD7D951C84}" type="pres">
      <dgm:prSet presAssocID="{8D474453-87F4-4280-94AB-EC3DFE8F318A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B7C382E1-B430-4F14-B7E4-2E929C210AB8}" type="pres">
      <dgm:prSet presAssocID="{8D474453-87F4-4280-94AB-EC3DFE8F318A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8F164D0E-63FF-4F96-A5E0-EFED511F8963}" type="presOf" srcId="{ED584A68-FA81-4C07-9ADA-A35FB64C0E20}" destId="{B7C382E1-B430-4F14-B7E4-2E929C210AB8}" srcOrd="0" destOrd="0" presId="urn:microsoft.com/office/officeart/2005/8/layout/vList5"/>
    <dgm:cxn modelId="{687FD610-3A27-4AAD-BEFC-70F16378B2EB}" srcId="{E68A6252-C303-41C4-A96C-39079A44C465}" destId="{A0CADD60-48DC-4860-8D46-7E23CD52E3CE}" srcOrd="1" destOrd="0" parTransId="{C5951B88-BDF0-41D7-A8AB-91418BD854A4}" sibTransId="{A65D33E0-760F-4A8D-89A5-A5E816CD2D0F}"/>
    <dgm:cxn modelId="{EC124B69-08C5-4515-A403-DCD958667E87}" srcId="{E68A6252-C303-41C4-A96C-39079A44C465}" destId="{A978ED25-8C92-43E0-9C77-C53EBE2ED1B0}" srcOrd="0" destOrd="0" parTransId="{5CA228B6-49CB-4C6F-B323-A01F172A636F}" sibTransId="{8472A276-920B-40E6-B962-D1D96166C338}"/>
    <dgm:cxn modelId="{FDBD6354-EBA6-4A8C-9065-F7E72D44914B}" type="presOf" srcId="{A0CADD60-48DC-4860-8D46-7E23CD52E3CE}" destId="{17B378EC-9B55-4C4B-9722-23DC9F9ABE20}" srcOrd="0" destOrd="0" presId="urn:microsoft.com/office/officeart/2005/8/layout/vList5"/>
    <dgm:cxn modelId="{5603A656-5E5C-4E6E-91D3-44926D9DB4DF}" type="presOf" srcId="{98229747-A28C-4AED-AA94-29005E84B2A1}" destId="{49DE6CE9-C43A-4FA1-8A22-13FE1A90A39E}" srcOrd="0" destOrd="1" presId="urn:microsoft.com/office/officeart/2005/8/layout/vList5"/>
    <dgm:cxn modelId="{C46D8680-537E-4A28-8153-607A6A077B21}" type="presOf" srcId="{E68A6252-C303-41C4-A96C-39079A44C465}" destId="{72305EAC-EDA9-4A5A-8976-BAD8BFDAE231}" srcOrd="0" destOrd="0" presId="urn:microsoft.com/office/officeart/2005/8/layout/vList5"/>
    <dgm:cxn modelId="{D5A79999-2F22-4538-AC46-D59281D8F0A7}" srcId="{A978ED25-8C92-43E0-9C77-C53EBE2ED1B0}" destId="{F328D8BB-863B-4AB3-8ABD-122F61277462}" srcOrd="0" destOrd="0" parTransId="{BAF8B24B-5CA3-48A6-B8DB-19E5AC28369A}" sibTransId="{BADFB56F-9182-48FE-8558-4060E2AC06BC}"/>
    <dgm:cxn modelId="{D147CEA1-2E44-4026-9BB8-0E25A8B7EBBB}" srcId="{8D474453-87F4-4280-94AB-EC3DFE8F318A}" destId="{ED584A68-FA81-4C07-9ADA-A35FB64C0E20}" srcOrd="0" destOrd="0" parTransId="{6F793D67-CAA8-4F9A-9D3D-85D3C4F63360}" sibTransId="{37E0112E-03CB-49EF-B8B3-5AA0488A4514}"/>
    <dgm:cxn modelId="{2DB252A9-AEC5-4CC7-989A-6B89B6134989}" type="presOf" srcId="{A978ED25-8C92-43E0-9C77-C53EBE2ED1B0}" destId="{6E60EE09-B35D-4142-BDB2-2CF7A6911A2D}" srcOrd="0" destOrd="0" presId="urn:microsoft.com/office/officeart/2005/8/layout/vList5"/>
    <dgm:cxn modelId="{498DC7B1-4D7E-4799-B86B-D8F6B61D083A}" srcId="{E68A6252-C303-41C4-A96C-39079A44C465}" destId="{8D474453-87F4-4280-94AB-EC3DFE8F318A}" srcOrd="2" destOrd="0" parTransId="{00F9E97D-7454-4DD2-9FEE-F89FE6BCEBED}" sibTransId="{19145E81-C505-4342-95B9-669F8731734A}"/>
    <dgm:cxn modelId="{2B0602C8-A894-4C8B-BACE-8967C68E0B76}" srcId="{A978ED25-8C92-43E0-9C77-C53EBE2ED1B0}" destId="{98229747-A28C-4AED-AA94-29005E84B2A1}" srcOrd="1" destOrd="0" parTransId="{BA108B0C-F3F6-474D-A22F-64C9F6E2606E}" sibTransId="{7718C057-D418-4FFD-8BA5-A26B88616960}"/>
    <dgm:cxn modelId="{0BB96AE0-C979-4F70-BD8F-383D64D0B743}" srcId="{A0CADD60-48DC-4860-8D46-7E23CD52E3CE}" destId="{3E6A7D0F-95F0-4E3A-8D46-EA4D4C558DCD}" srcOrd="0" destOrd="0" parTransId="{99B42F47-FCFB-4F92-B39A-44331D881089}" sibTransId="{6732EB1B-9FED-49B1-A6C5-FAEBA4AE3737}"/>
    <dgm:cxn modelId="{5C1DD4E7-DD9E-4159-9A0C-E7DC3493471F}" type="presOf" srcId="{3E6A7D0F-95F0-4E3A-8D46-EA4D4C558DCD}" destId="{8C5DBD42-966F-43A0-BC4E-DE09433E675F}" srcOrd="0" destOrd="0" presId="urn:microsoft.com/office/officeart/2005/8/layout/vList5"/>
    <dgm:cxn modelId="{874AA3EC-09BD-465A-BCA0-928C73A82384}" type="presOf" srcId="{8D474453-87F4-4280-94AB-EC3DFE8F318A}" destId="{18D48A5A-19BE-45E4-B3B7-2EDD7D951C84}" srcOrd="0" destOrd="0" presId="urn:microsoft.com/office/officeart/2005/8/layout/vList5"/>
    <dgm:cxn modelId="{0D44B0F2-6326-41BD-8811-C443C966ED3B}" type="presOf" srcId="{F328D8BB-863B-4AB3-8ABD-122F61277462}" destId="{49DE6CE9-C43A-4FA1-8A22-13FE1A90A39E}" srcOrd="0" destOrd="0" presId="urn:microsoft.com/office/officeart/2005/8/layout/vList5"/>
    <dgm:cxn modelId="{E8C705EC-58C2-4A72-AFB8-3C654E0FFB02}" type="presParOf" srcId="{72305EAC-EDA9-4A5A-8976-BAD8BFDAE231}" destId="{4569D705-6D79-47CD-BE36-F0FD180CB2ED}" srcOrd="0" destOrd="0" presId="urn:microsoft.com/office/officeart/2005/8/layout/vList5"/>
    <dgm:cxn modelId="{AA32FFBF-EEA0-45A5-8459-9CC233B7A3C6}" type="presParOf" srcId="{4569D705-6D79-47CD-BE36-F0FD180CB2ED}" destId="{6E60EE09-B35D-4142-BDB2-2CF7A6911A2D}" srcOrd="0" destOrd="0" presId="urn:microsoft.com/office/officeart/2005/8/layout/vList5"/>
    <dgm:cxn modelId="{47F7A421-4845-479D-8B81-08C7FCDB0922}" type="presParOf" srcId="{4569D705-6D79-47CD-BE36-F0FD180CB2ED}" destId="{49DE6CE9-C43A-4FA1-8A22-13FE1A90A39E}" srcOrd="1" destOrd="0" presId="urn:microsoft.com/office/officeart/2005/8/layout/vList5"/>
    <dgm:cxn modelId="{8B463238-A77A-4CAF-A378-67CB081DD07C}" type="presParOf" srcId="{72305EAC-EDA9-4A5A-8976-BAD8BFDAE231}" destId="{ABC70852-B949-42B2-9964-F103EA2B7600}" srcOrd="1" destOrd="0" presId="urn:microsoft.com/office/officeart/2005/8/layout/vList5"/>
    <dgm:cxn modelId="{BE52A7BF-BB02-4B6C-AF35-46CD0F7D423F}" type="presParOf" srcId="{72305EAC-EDA9-4A5A-8976-BAD8BFDAE231}" destId="{85B2308D-9DF6-414A-9A43-19A9400785BA}" srcOrd="2" destOrd="0" presId="urn:microsoft.com/office/officeart/2005/8/layout/vList5"/>
    <dgm:cxn modelId="{8B09F2B5-20E9-4AFC-AB91-6B851750CFF5}" type="presParOf" srcId="{85B2308D-9DF6-414A-9A43-19A9400785BA}" destId="{17B378EC-9B55-4C4B-9722-23DC9F9ABE20}" srcOrd="0" destOrd="0" presId="urn:microsoft.com/office/officeart/2005/8/layout/vList5"/>
    <dgm:cxn modelId="{3D5A8F73-12C8-4425-8BC6-4DBE8038F1CF}" type="presParOf" srcId="{85B2308D-9DF6-414A-9A43-19A9400785BA}" destId="{8C5DBD42-966F-43A0-BC4E-DE09433E675F}" srcOrd="1" destOrd="0" presId="urn:microsoft.com/office/officeart/2005/8/layout/vList5"/>
    <dgm:cxn modelId="{4978D28D-B30C-4F7C-8B55-D83BF71D9927}" type="presParOf" srcId="{72305EAC-EDA9-4A5A-8976-BAD8BFDAE231}" destId="{C17C3220-3DCC-4CA3-A2A9-09BE715C3331}" srcOrd="3" destOrd="0" presId="urn:microsoft.com/office/officeart/2005/8/layout/vList5"/>
    <dgm:cxn modelId="{1A4D26C4-6304-4FDA-9CEA-62BECC0B8921}" type="presParOf" srcId="{72305EAC-EDA9-4A5A-8976-BAD8BFDAE231}" destId="{ADBFE36E-64BE-435E-A396-A4450C1BDF4C}" srcOrd="4" destOrd="0" presId="urn:microsoft.com/office/officeart/2005/8/layout/vList5"/>
    <dgm:cxn modelId="{0F6D0D8D-2121-47DC-8F21-EFC62A4A27B9}" type="presParOf" srcId="{ADBFE36E-64BE-435E-A396-A4450C1BDF4C}" destId="{18D48A5A-19BE-45E4-B3B7-2EDD7D951C84}" srcOrd="0" destOrd="0" presId="urn:microsoft.com/office/officeart/2005/8/layout/vList5"/>
    <dgm:cxn modelId="{9E7540E6-9696-4CFF-BDE1-09FBD2519B73}" type="presParOf" srcId="{ADBFE36E-64BE-435E-A396-A4450C1BDF4C}" destId="{B7C382E1-B430-4F14-B7E4-2E929C210AB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8A6252-C303-41C4-A96C-39079A44C465}" type="doc">
      <dgm:prSet loTypeId="urn:microsoft.com/office/officeart/2005/8/layout/vList5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A978ED25-8C92-43E0-9C77-C53EBE2ED1B0}">
      <dgm:prSet phldrT="[Text]"/>
      <dgm:spPr/>
      <dgm:t>
        <a:bodyPr/>
        <a:lstStyle/>
        <a:p>
          <a:r>
            <a:rPr lang="en-US" dirty="0"/>
            <a:t>Avalanching</a:t>
          </a:r>
        </a:p>
      </dgm:t>
    </dgm:pt>
    <dgm:pt modelId="{5CA228B6-49CB-4C6F-B323-A01F172A636F}" type="parTrans" cxnId="{EC124B69-08C5-4515-A403-DCD958667E87}">
      <dgm:prSet/>
      <dgm:spPr/>
      <dgm:t>
        <a:bodyPr/>
        <a:lstStyle/>
        <a:p>
          <a:endParaRPr lang="en-US"/>
        </a:p>
      </dgm:t>
    </dgm:pt>
    <dgm:pt modelId="{8472A276-920B-40E6-B962-D1D96166C338}" type="sibTrans" cxnId="{EC124B69-08C5-4515-A403-DCD958667E87}">
      <dgm:prSet/>
      <dgm:spPr/>
      <dgm:t>
        <a:bodyPr/>
        <a:lstStyle/>
        <a:p>
          <a:endParaRPr lang="en-US"/>
        </a:p>
      </dgm:t>
    </dgm:pt>
    <dgm:pt modelId="{F328D8BB-863B-4AB3-8ABD-122F61277462}">
      <dgm:prSet phldrT="[Text]"/>
      <dgm:spPr/>
      <dgm:t>
        <a:bodyPr/>
        <a:lstStyle/>
        <a:p>
          <a:r>
            <a:rPr lang="en-US" dirty="0"/>
            <a:t>A small change in input should correspond to a large change in output</a:t>
          </a:r>
        </a:p>
      </dgm:t>
    </dgm:pt>
    <dgm:pt modelId="{BAF8B24B-5CA3-48A6-B8DB-19E5AC28369A}" type="parTrans" cxnId="{D5A79999-2F22-4538-AC46-D59281D8F0A7}">
      <dgm:prSet/>
      <dgm:spPr/>
      <dgm:t>
        <a:bodyPr/>
        <a:lstStyle/>
        <a:p>
          <a:endParaRPr lang="en-US"/>
        </a:p>
      </dgm:t>
    </dgm:pt>
    <dgm:pt modelId="{BADFB56F-9182-48FE-8558-4060E2AC06BC}" type="sibTrans" cxnId="{D5A79999-2F22-4538-AC46-D59281D8F0A7}">
      <dgm:prSet/>
      <dgm:spPr/>
      <dgm:t>
        <a:bodyPr/>
        <a:lstStyle/>
        <a:p>
          <a:endParaRPr lang="en-US"/>
        </a:p>
      </dgm:t>
    </dgm:pt>
    <dgm:pt modelId="{8D474453-87F4-4280-94AB-EC3DFE8F318A}">
      <dgm:prSet phldrT="[Text]"/>
      <dgm:spPr/>
      <dgm:t>
        <a:bodyPr/>
        <a:lstStyle/>
        <a:p>
          <a:r>
            <a:rPr lang="en-US" dirty="0"/>
            <a:t>Speed</a:t>
          </a:r>
        </a:p>
      </dgm:t>
    </dgm:pt>
    <dgm:pt modelId="{00F9E97D-7454-4DD2-9FEE-F89FE6BCEBED}" type="parTrans" cxnId="{498DC7B1-4D7E-4799-B86B-D8F6B61D083A}">
      <dgm:prSet/>
      <dgm:spPr/>
      <dgm:t>
        <a:bodyPr/>
        <a:lstStyle/>
        <a:p>
          <a:endParaRPr lang="en-US"/>
        </a:p>
      </dgm:t>
    </dgm:pt>
    <dgm:pt modelId="{19145E81-C505-4342-95B9-669F8731734A}" type="sibTrans" cxnId="{498DC7B1-4D7E-4799-B86B-D8F6B61D083A}">
      <dgm:prSet/>
      <dgm:spPr/>
      <dgm:t>
        <a:bodyPr/>
        <a:lstStyle/>
        <a:p>
          <a:endParaRPr lang="en-US"/>
        </a:p>
      </dgm:t>
    </dgm:pt>
    <dgm:pt modelId="{ED584A68-FA81-4C07-9ADA-A35FB64C0E20}">
      <dgm:prSet phldrT="[Text]"/>
      <dgm:spPr/>
      <dgm:t>
        <a:bodyPr/>
        <a:lstStyle/>
        <a:p>
          <a:r>
            <a:rPr lang="en-US" dirty="0"/>
            <a:t>It should be fast to compute a digest in software and hardware</a:t>
          </a:r>
        </a:p>
      </dgm:t>
    </dgm:pt>
    <dgm:pt modelId="{6F793D67-CAA8-4F9A-9D3D-85D3C4F63360}" type="parTrans" cxnId="{D147CEA1-2E44-4026-9BB8-0E25A8B7EBBB}">
      <dgm:prSet/>
      <dgm:spPr/>
      <dgm:t>
        <a:bodyPr/>
        <a:lstStyle/>
        <a:p>
          <a:endParaRPr lang="en-US"/>
        </a:p>
      </dgm:t>
    </dgm:pt>
    <dgm:pt modelId="{37E0112E-03CB-49EF-B8B3-5AA0488A4514}" type="sibTrans" cxnId="{D147CEA1-2E44-4026-9BB8-0E25A8B7EBBB}">
      <dgm:prSet/>
      <dgm:spPr/>
      <dgm:t>
        <a:bodyPr/>
        <a:lstStyle/>
        <a:p>
          <a:endParaRPr lang="en-US"/>
        </a:p>
      </dgm:t>
    </dgm:pt>
    <dgm:pt modelId="{A0CADD60-48DC-4860-8D46-7E23CD52E3CE}">
      <dgm:prSet phldrT="[Text]"/>
      <dgm:spPr/>
      <dgm:t>
        <a:bodyPr/>
        <a:lstStyle/>
        <a:p>
          <a:r>
            <a:rPr lang="en-US"/>
            <a:t>Uniformity</a:t>
          </a:r>
          <a:endParaRPr lang="en-US" dirty="0"/>
        </a:p>
      </dgm:t>
    </dgm:pt>
    <dgm:pt modelId="{C5951B88-BDF0-41D7-A8AB-91418BD854A4}" type="parTrans" cxnId="{687FD610-3A27-4AAD-BEFC-70F16378B2EB}">
      <dgm:prSet/>
      <dgm:spPr/>
      <dgm:t>
        <a:bodyPr/>
        <a:lstStyle/>
        <a:p>
          <a:endParaRPr lang="en-US"/>
        </a:p>
      </dgm:t>
    </dgm:pt>
    <dgm:pt modelId="{A65D33E0-760F-4A8D-89A5-A5E816CD2D0F}" type="sibTrans" cxnId="{687FD610-3A27-4AAD-BEFC-70F16378B2EB}">
      <dgm:prSet/>
      <dgm:spPr/>
      <dgm:t>
        <a:bodyPr/>
        <a:lstStyle/>
        <a:p>
          <a:endParaRPr lang="en-US"/>
        </a:p>
      </dgm:t>
    </dgm:pt>
    <dgm:pt modelId="{3E6A7D0F-95F0-4E3A-8D46-EA4D4C558DCD}">
      <dgm:prSet phldrT="[Text]"/>
      <dgm:spPr/>
      <dgm:t>
        <a:bodyPr/>
        <a:lstStyle/>
        <a:p>
          <a:r>
            <a:rPr lang="en-US" dirty="0"/>
            <a:t>Output should be a fixed length </a:t>
          </a:r>
        </a:p>
      </dgm:t>
    </dgm:pt>
    <dgm:pt modelId="{99B42F47-FCFB-4F92-B39A-44331D881089}" type="parTrans" cxnId="{0BB96AE0-C979-4F70-BD8F-383D64D0B743}">
      <dgm:prSet/>
      <dgm:spPr/>
      <dgm:t>
        <a:bodyPr/>
        <a:lstStyle/>
        <a:p>
          <a:endParaRPr lang="en-US"/>
        </a:p>
      </dgm:t>
    </dgm:pt>
    <dgm:pt modelId="{6732EB1B-9FED-49B1-A6C5-FAEBA4AE3737}" type="sibTrans" cxnId="{0BB96AE0-C979-4F70-BD8F-383D64D0B743}">
      <dgm:prSet/>
      <dgm:spPr/>
      <dgm:t>
        <a:bodyPr/>
        <a:lstStyle/>
        <a:p>
          <a:endParaRPr lang="en-US"/>
        </a:p>
      </dgm:t>
    </dgm:pt>
    <dgm:pt modelId="{E7CC5FED-B9D6-49D5-9CC1-D6BAA5274CBB}">
      <dgm:prSet phldrT="[Text]"/>
      <dgm:spPr/>
      <dgm:t>
        <a:bodyPr/>
        <a:lstStyle/>
        <a:p>
          <a:r>
            <a:rPr lang="en-US" dirty="0"/>
            <a:t>Applicability</a:t>
          </a:r>
        </a:p>
      </dgm:t>
    </dgm:pt>
    <dgm:pt modelId="{A6CE488D-4C3B-438D-B38A-DA68003654A9}" type="parTrans" cxnId="{4483C89A-26AF-43AB-B5A2-3D434C8DA183}">
      <dgm:prSet/>
      <dgm:spPr/>
      <dgm:t>
        <a:bodyPr/>
        <a:lstStyle/>
        <a:p>
          <a:endParaRPr lang="en-US"/>
        </a:p>
      </dgm:t>
    </dgm:pt>
    <dgm:pt modelId="{B00E4AAD-6E45-4AD8-9D12-FE2B8245370C}" type="sibTrans" cxnId="{4483C89A-26AF-43AB-B5A2-3D434C8DA183}">
      <dgm:prSet/>
      <dgm:spPr/>
      <dgm:t>
        <a:bodyPr/>
        <a:lstStyle/>
        <a:p>
          <a:endParaRPr lang="en-US"/>
        </a:p>
      </dgm:t>
    </dgm:pt>
    <dgm:pt modelId="{B2A3CAA5-8A13-4865-931A-3A8FD82728EF}">
      <dgm:prSet phldrT="[Text]"/>
      <dgm:spPr/>
      <dgm:t>
        <a:bodyPr/>
        <a:lstStyle/>
        <a:p>
          <a:r>
            <a:rPr lang="en-US" dirty="0"/>
            <a:t>Hash function should work on a block of data of any size</a:t>
          </a:r>
        </a:p>
      </dgm:t>
    </dgm:pt>
    <dgm:pt modelId="{73575F84-B42D-4C31-B38B-96852DEB2926}" type="parTrans" cxnId="{8BC534F5-270E-4E46-B63A-DB2B8F76EF01}">
      <dgm:prSet/>
      <dgm:spPr/>
      <dgm:t>
        <a:bodyPr/>
        <a:lstStyle/>
        <a:p>
          <a:endParaRPr lang="en-US"/>
        </a:p>
      </dgm:t>
    </dgm:pt>
    <dgm:pt modelId="{4A6A2A0B-F9E2-4E5B-937B-F8B71F7C3B6B}" type="sibTrans" cxnId="{8BC534F5-270E-4E46-B63A-DB2B8F76EF01}">
      <dgm:prSet/>
      <dgm:spPr/>
      <dgm:t>
        <a:bodyPr/>
        <a:lstStyle/>
        <a:p>
          <a:endParaRPr lang="en-US"/>
        </a:p>
      </dgm:t>
    </dgm:pt>
    <dgm:pt modelId="{7BFA62A2-ACC5-479D-8BD1-175511EC3C28}">
      <dgm:prSet phldrT="[Text]"/>
      <dgm:spPr/>
      <dgm:t>
        <a:bodyPr/>
        <a:lstStyle/>
        <a:p>
          <a:r>
            <a:rPr lang="en-US" dirty="0"/>
            <a:t>No longer than retrieval from secondary storage</a:t>
          </a:r>
        </a:p>
      </dgm:t>
    </dgm:pt>
    <dgm:pt modelId="{CB335839-97E7-495E-996C-C8300DA55174}" type="parTrans" cxnId="{B2ED2115-1664-49BB-AED9-B9502C955881}">
      <dgm:prSet/>
      <dgm:spPr/>
      <dgm:t>
        <a:bodyPr/>
        <a:lstStyle/>
        <a:p>
          <a:endParaRPr lang="en-US"/>
        </a:p>
      </dgm:t>
    </dgm:pt>
    <dgm:pt modelId="{A55E8A73-DE35-4E96-9874-595513A2B4C9}" type="sibTrans" cxnId="{B2ED2115-1664-49BB-AED9-B9502C955881}">
      <dgm:prSet/>
      <dgm:spPr/>
      <dgm:t>
        <a:bodyPr/>
        <a:lstStyle/>
        <a:p>
          <a:endParaRPr lang="en-US"/>
        </a:p>
      </dgm:t>
    </dgm:pt>
    <dgm:pt modelId="{72305EAC-EDA9-4A5A-8976-BAD8BFDAE231}" type="pres">
      <dgm:prSet presAssocID="{E68A6252-C303-41C4-A96C-39079A44C465}" presName="Name0" presStyleCnt="0">
        <dgm:presLayoutVars>
          <dgm:dir/>
          <dgm:animLvl val="lvl"/>
          <dgm:resizeHandles val="exact"/>
        </dgm:presLayoutVars>
      </dgm:prSet>
      <dgm:spPr/>
    </dgm:pt>
    <dgm:pt modelId="{4569D705-6D79-47CD-BE36-F0FD180CB2ED}" type="pres">
      <dgm:prSet presAssocID="{A978ED25-8C92-43E0-9C77-C53EBE2ED1B0}" presName="linNode" presStyleCnt="0"/>
      <dgm:spPr/>
    </dgm:pt>
    <dgm:pt modelId="{6E60EE09-B35D-4142-BDB2-2CF7A6911A2D}" type="pres">
      <dgm:prSet presAssocID="{A978ED25-8C92-43E0-9C77-C53EBE2ED1B0}" presName="parentText" presStyleLbl="node1" presStyleIdx="0" presStyleCnt="4" custScaleX="68548">
        <dgm:presLayoutVars>
          <dgm:chMax val="1"/>
          <dgm:bulletEnabled val="1"/>
        </dgm:presLayoutVars>
      </dgm:prSet>
      <dgm:spPr/>
    </dgm:pt>
    <dgm:pt modelId="{49DE6CE9-C43A-4FA1-8A22-13FE1A90A39E}" type="pres">
      <dgm:prSet presAssocID="{A978ED25-8C92-43E0-9C77-C53EBE2ED1B0}" presName="descendantText" presStyleLbl="alignAccFollowNode1" presStyleIdx="0" presStyleCnt="4" custScaleX="114513">
        <dgm:presLayoutVars>
          <dgm:bulletEnabled val="1"/>
        </dgm:presLayoutVars>
      </dgm:prSet>
      <dgm:spPr/>
    </dgm:pt>
    <dgm:pt modelId="{ABC70852-B949-42B2-9964-F103EA2B7600}" type="pres">
      <dgm:prSet presAssocID="{8472A276-920B-40E6-B962-D1D96166C338}" presName="sp" presStyleCnt="0"/>
      <dgm:spPr/>
    </dgm:pt>
    <dgm:pt modelId="{CE87C8E8-41FC-4550-A889-2E9D8921B613}" type="pres">
      <dgm:prSet presAssocID="{E7CC5FED-B9D6-49D5-9CC1-D6BAA5274CBB}" presName="linNode" presStyleCnt="0"/>
      <dgm:spPr/>
    </dgm:pt>
    <dgm:pt modelId="{F4CCF8C7-050A-4BB4-9123-682C208A23C4}" type="pres">
      <dgm:prSet presAssocID="{E7CC5FED-B9D6-49D5-9CC1-D6BAA5274CBB}" presName="parentText" presStyleLbl="node1" presStyleIdx="1" presStyleCnt="4" custScaleX="68548">
        <dgm:presLayoutVars>
          <dgm:chMax val="1"/>
          <dgm:bulletEnabled val="1"/>
        </dgm:presLayoutVars>
      </dgm:prSet>
      <dgm:spPr/>
    </dgm:pt>
    <dgm:pt modelId="{48382521-CC7A-4BC7-B596-2E2951DD0E41}" type="pres">
      <dgm:prSet presAssocID="{E7CC5FED-B9D6-49D5-9CC1-D6BAA5274CBB}" presName="descendantText" presStyleLbl="alignAccFollowNode1" presStyleIdx="1" presStyleCnt="4" custScaleX="114513">
        <dgm:presLayoutVars>
          <dgm:bulletEnabled val="1"/>
        </dgm:presLayoutVars>
      </dgm:prSet>
      <dgm:spPr/>
    </dgm:pt>
    <dgm:pt modelId="{20274E47-CEFF-4CF4-BEC5-506C2987C615}" type="pres">
      <dgm:prSet presAssocID="{B00E4AAD-6E45-4AD8-9D12-FE2B8245370C}" presName="sp" presStyleCnt="0"/>
      <dgm:spPr/>
    </dgm:pt>
    <dgm:pt modelId="{85B2308D-9DF6-414A-9A43-19A9400785BA}" type="pres">
      <dgm:prSet presAssocID="{A0CADD60-48DC-4860-8D46-7E23CD52E3CE}" presName="linNode" presStyleCnt="0"/>
      <dgm:spPr/>
    </dgm:pt>
    <dgm:pt modelId="{17B378EC-9B55-4C4B-9722-23DC9F9ABE20}" type="pres">
      <dgm:prSet presAssocID="{A0CADD60-48DC-4860-8D46-7E23CD52E3CE}" presName="parentText" presStyleLbl="node1" presStyleIdx="2" presStyleCnt="4" custScaleX="68548">
        <dgm:presLayoutVars>
          <dgm:chMax val="1"/>
          <dgm:bulletEnabled val="1"/>
        </dgm:presLayoutVars>
      </dgm:prSet>
      <dgm:spPr/>
    </dgm:pt>
    <dgm:pt modelId="{8C5DBD42-966F-43A0-BC4E-DE09433E675F}" type="pres">
      <dgm:prSet presAssocID="{A0CADD60-48DC-4860-8D46-7E23CD52E3CE}" presName="descendantText" presStyleLbl="alignAccFollowNode1" presStyleIdx="2" presStyleCnt="4" custScaleX="114513">
        <dgm:presLayoutVars>
          <dgm:bulletEnabled val="1"/>
        </dgm:presLayoutVars>
      </dgm:prSet>
      <dgm:spPr/>
    </dgm:pt>
    <dgm:pt modelId="{C17C3220-3DCC-4CA3-A2A9-09BE715C3331}" type="pres">
      <dgm:prSet presAssocID="{A65D33E0-760F-4A8D-89A5-A5E816CD2D0F}" presName="sp" presStyleCnt="0"/>
      <dgm:spPr/>
    </dgm:pt>
    <dgm:pt modelId="{ADBFE36E-64BE-435E-A396-A4450C1BDF4C}" type="pres">
      <dgm:prSet presAssocID="{8D474453-87F4-4280-94AB-EC3DFE8F318A}" presName="linNode" presStyleCnt="0"/>
      <dgm:spPr/>
    </dgm:pt>
    <dgm:pt modelId="{18D48A5A-19BE-45E4-B3B7-2EDD7D951C84}" type="pres">
      <dgm:prSet presAssocID="{8D474453-87F4-4280-94AB-EC3DFE8F318A}" presName="parentText" presStyleLbl="node1" presStyleIdx="3" presStyleCnt="4" custScaleX="68548">
        <dgm:presLayoutVars>
          <dgm:chMax val="1"/>
          <dgm:bulletEnabled val="1"/>
        </dgm:presLayoutVars>
      </dgm:prSet>
      <dgm:spPr/>
    </dgm:pt>
    <dgm:pt modelId="{B7C382E1-B430-4F14-B7E4-2E929C210AB8}" type="pres">
      <dgm:prSet presAssocID="{8D474453-87F4-4280-94AB-EC3DFE8F318A}" presName="descendantText" presStyleLbl="alignAccFollowNode1" presStyleIdx="3" presStyleCnt="4" custScaleX="114513">
        <dgm:presLayoutVars>
          <dgm:bulletEnabled val="1"/>
        </dgm:presLayoutVars>
      </dgm:prSet>
      <dgm:spPr/>
    </dgm:pt>
  </dgm:ptLst>
  <dgm:cxnLst>
    <dgm:cxn modelId="{687FD610-3A27-4AAD-BEFC-70F16378B2EB}" srcId="{E68A6252-C303-41C4-A96C-39079A44C465}" destId="{A0CADD60-48DC-4860-8D46-7E23CD52E3CE}" srcOrd="2" destOrd="0" parTransId="{C5951B88-BDF0-41D7-A8AB-91418BD854A4}" sibTransId="{A65D33E0-760F-4A8D-89A5-A5E816CD2D0F}"/>
    <dgm:cxn modelId="{B2ED2115-1664-49BB-AED9-B9502C955881}" srcId="{8D474453-87F4-4280-94AB-EC3DFE8F318A}" destId="{7BFA62A2-ACC5-479D-8BD1-175511EC3C28}" srcOrd="1" destOrd="0" parTransId="{CB335839-97E7-495E-996C-C8300DA55174}" sibTransId="{A55E8A73-DE35-4E96-9874-595513A2B4C9}"/>
    <dgm:cxn modelId="{6909081E-ED2B-497B-AEB9-2A2796ADA03F}" type="presOf" srcId="{F328D8BB-863B-4AB3-8ABD-122F61277462}" destId="{49DE6CE9-C43A-4FA1-8A22-13FE1A90A39E}" srcOrd="0" destOrd="0" presId="urn:microsoft.com/office/officeart/2005/8/layout/vList5"/>
    <dgm:cxn modelId="{C1216122-099B-49B3-84F3-E035BBD6D37B}" type="presOf" srcId="{A978ED25-8C92-43E0-9C77-C53EBE2ED1B0}" destId="{6E60EE09-B35D-4142-BDB2-2CF7A6911A2D}" srcOrd="0" destOrd="0" presId="urn:microsoft.com/office/officeart/2005/8/layout/vList5"/>
    <dgm:cxn modelId="{998C0243-6465-43B0-8CB4-5A26D617B883}" type="presOf" srcId="{E68A6252-C303-41C4-A96C-39079A44C465}" destId="{72305EAC-EDA9-4A5A-8976-BAD8BFDAE231}" srcOrd="0" destOrd="0" presId="urn:microsoft.com/office/officeart/2005/8/layout/vList5"/>
    <dgm:cxn modelId="{B9297D45-91B5-4C5C-8802-FE228A282600}" type="presOf" srcId="{ED584A68-FA81-4C07-9ADA-A35FB64C0E20}" destId="{B7C382E1-B430-4F14-B7E4-2E929C210AB8}" srcOrd="0" destOrd="0" presId="urn:microsoft.com/office/officeart/2005/8/layout/vList5"/>
    <dgm:cxn modelId="{20E0E166-747B-499C-B3CE-07BA679D1D00}" type="presOf" srcId="{E7CC5FED-B9D6-49D5-9CC1-D6BAA5274CBB}" destId="{F4CCF8C7-050A-4BB4-9123-682C208A23C4}" srcOrd="0" destOrd="0" presId="urn:microsoft.com/office/officeart/2005/8/layout/vList5"/>
    <dgm:cxn modelId="{EC124B69-08C5-4515-A403-DCD958667E87}" srcId="{E68A6252-C303-41C4-A96C-39079A44C465}" destId="{A978ED25-8C92-43E0-9C77-C53EBE2ED1B0}" srcOrd="0" destOrd="0" parTransId="{5CA228B6-49CB-4C6F-B323-A01F172A636F}" sibTransId="{8472A276-920B-40E6-B962-D1D96166C338}"/>
    <dgm:cxn modelId="{B826ED58-3340-4643-AA64-5ED80FCD04AD}" type="presOf" srcId="{3E6A7D0F-95F0-4E3A-8D46-EA4D4C558DCD}" destId="{8C5DBD42-966F-43A0-BC4E-DE09433E675F}" srcOrd="0" destOrd="0" presId="urn:microsoft.com/office/officeart/2005/8/layout/vList5"/>
    <dgm:cxn modelId="{AE760B5A-AA9F-461F-B48C-D864C4820A63}" type="presOf" srcId="{B2A3CAA5-8A13-4865-931A-3A8FD82728EF}" destId="{48382521-CC7A-4BC7-B596-2E2951DD0E41}" srcOrd="0" destOrd="0" presId="urn:microsoft.com/office/officeart/2005/8/layout/vList5"/>
    <dgm:cxn modelId="{D5A79999-2F22-4538-AC46-D59281D8F0A7}" srcId="{A978ED25-8C92-43E0-9C77-C53EBE2ED1B0}" destId="{F328D8BB-863B-4AB3-8ABD-122F61277462}" srcOrd="0" destOrd="0" parTransId="{BAF8B24B-5CA3-48A6-B8DB-19E5AC28369A}" sibTransId="{BADFB56F-9182-48FE-8558-4060E2AC06BC}"/>
    <dgm:cxn modelId="{4483C89A-26AF-43AB-B5A2-3D434C8DA183}" srcId="{E68A6252-C303-41C4-A96C-39079A44C465}" destId="{E7CC5FED-B9D6-49D5-9CC1-D6BAA5274CBB}" srcOrd="1" destOrd="0" parTransId="{A6CE488D-4C3B-438D-B38A-DA68003654A9}" sibTransId="{B00E4AAD-6E45-4AD8-9D12-FE2B8245370C}"/>
    <dgm:cxn modelId="{D147CEA1-2E44-4026-9BB8-0E25A8B7EBBB}" srcId="{8D474453-87F4-4280-94AB-EC3DFE8F318A}" destId="{ED584A68-FA81-4C07-9ADA-A35FB64C0E20}" srcOrd="0" destOrd="0" parTransId="{6F793D67-CAA8-4F9A-9D3D-85D3C4F63360}" sibTransId="{37E0112E-03CB-49EF-B8B3-5AA0488A4514}"/>
    <dgm:cxn modelId="{498DC7B1-4D7E-4799-B86B-D8F6B61D083A}" srcId="{E68A6252-C303-41C4-A96C-39079A44C465}" destId="{8D474453-87F4-4280-94AB-EC3DFE8F318A}" srcOrd="3" destOrd="0" parTransId="{00F9E97D-7454-4DD2-9FEE-F89FE6BCEBED}" sibTransId="{19145E81-C505-4342-95B9-669F8731734A}"/>
    <dgm:cxn modelId="{8BA1F6B2-9365-4D01-9A21-55B42FF8B6B9}" type="presOf" srcId="{8D474453-87F4-4280-94AB-EC3DFE8F318A}" destId="{18D48A5A-19BE-45E4-B3B7-2EDD7D951C84}" srcOrd="0" destOrd="0" presId="urn:microsoft.com/office/officeart/2005/8/layout/vList5"/>
    <dgm:cxn modelId="{0BB96AE0-C979-4F70-BD8F-383D64D0B743}" srcId="{A0CADD60-48DC-4860-8D46-7E23CD52E3CE}" destId="{3E6A7D0F-95F0-4E3A-8D46-EA4D4C558DCD}" srcOrd="0" destOrd="0" parTransId="{99B42F47-FCFB-4F92-B39A-44331D881089}" sibTransId="{6732EB1B-9FED-49B1-A6C5-FAEBA4AE3737}"/>
    <dgm:cxn modelId="{0ED702E6-029E-49C3-97CA-A680246D8FE7}" type="presOf" srcId="{A0CADD60-48DC-4860-8D46-7E23CD52E3CE}" destId="{17B378EC-9B55-4C4B-9722-23DC9F9ABE20}" srcOrd="0" destOrd="0" presId="urn:microsoft.com/office/officeart/2005/8/layout/vList5"/>
    <dgm:cxn modelId="{8BC534F5-270E-4E46-B63A-DB2B8F76EF01}" srcId="{E7CC5FED-B9D6-49D5-9CC1-D6BAA5274CBB}" destId="{B2A3CAA5-8A13-4865-931A-3A8FD82728EF}" srcOrd="0" destOrd="0" parTransId="{73575F84-B42D-4C31-B38B-96852DEB2926}" sibTransId="{4A6A2A0B-F9E2-4E5B-937B-F8B71F7C3B6B}"/>
    <dgm:cxn modelId="{35B99AF9-2F23-4B74-92BA-8810FAD724CA}" type="presOf" srcId="{7BFA62A2-ACC5-479D-8BD1-175511EC3C28}" destId="{B7C382E1-B430-4F14-B7E4-2E929C210AB8}" srcOrd="0" destOrd="1" presId="urn:microsoft.com/office/officeart/2005/8/layout/vList5"/>
    <dgm:cxn modelId="{D17318D3-322F-4F92-9102-F084C6BC9C78}" type="presParOf" srcId="{72305EAC-EDA9-4A5A-8976-BAD8BFDAE231}" destId="{4569D705-6D79-47CD-BE36-F0FD180CB2ED}" srcOrd="0" destOrd="0" presId="urn:microsoft.com/office/officeart/2005/8/layout/vList5"/>
    <dgm:cxn modelId="{C292A49D-0A68-479E-83DF-866B2AE625D3}" type="presParOf" srcId="{4569D705-6D79-47CD-BE36-F0FD180CB2ED}" destId="{6E60EE09-B35D-4142-BDB2-2CF7A6911A2D}" srcOrd="0" destOrd="0" presId="urn:microsoft.com/office/officeart/2005/8/layout/vList5"/>
    <dgm:cxn modelId="{1F18FF40-75B6-489A-B56A-97CEF4B87FC0}" type="presParOf" srcId="{4569D705-6D79-47CD-BE36-F0FD180CB2ED}" destId="{49DE6CE9-C43A-4FA1-8A22-13FE1A90A39E}" srcOrd="1" destOrd="0" presId="urn:microsoft.com/office/officeart/2005/8/layout/vList5"/>
    <dgm:cxn modelId="{ACDAD30E-5880-4DF7-923D-65185CAD9FFA}" type="presParOf" srcId="{72305EAC-EDA9-4A5A-8976-BAD8BFDAE231}" destId="{ABC70852-B949-42B2-9964-F103EA2B7600}" srcOrd="1" destOrd="0" presId="urn:microsoft.com/office/officeart/2005/8/layout/vList5"/>
    <dgm:cxn modelId="{12EF68BD-3ABC-40C0-9311-EE652D5E6C06}" type="presParOf" srcId="{72305EAC-EDA9-4A5A-8976-BAD8BFDAE231}" destId="{CE87C8E8-41FC-4550-A889-2E9D8921B613}" srcOrd="2" destOrd="0" presId="urn:microsoft.com/office/officeart/2005/8/layout/vList5"/>
    <dgm:cxn modelId="{69A17005-51C4-4C9C-8288-9F083CF10C01}" type="presParOf" srcId="{CE87C8E8-41FC-4550-A889-2E9D8921B613}" destId="{F4CCF8C7-050A-4BB4-9123-682C208A23C4}" srcOrd="0" destOrd="0" presId="urn:microsoft.com/office/officeart/2005/8/layout/vList5"/>
    <dgm:cxn modelId="{9161732F-0CD4-4F98-ADB5-D0BCE3D64D2F}" type="presParOf" srcId="{CE87C8E8-41FC-4550-A889-2E9D8921B613}" destId="{48382521-CC7A-4BC7-B596-2E2951DD0E41}" srcOrd="1" destOrd="0" presId="urn:microsoft.com/office/officeart/2005/8/layout/vList5"/>
    <dgm:cxn modelId="{4CD6E5E9-58E9-421E-AD5D-1FDF638DA89D}" type="presParOf" srcId="{72305EAC-EDA9-4A5A-8976-BAD8BFDAE231}" destId="{20274E47-CEFF-4CF4-BEC5-506C2987C615}" srcOrd="3" destOrd="0" presId="urn:microsoft.com/office/officeart/2005/8/layout/vList5"/>
    <dgm:cxn modelId="{367496A8-B479-433F-B37E-853087D0C4A7}" type="presParOf" srcId="{72305EAC-EDA9-4A5A-8976-BAD8BFDAE231}" destId="{85B2308D-9DF6-414A-9A43-19A9400785BA}" srcOrd="4" destOrd="0" presId="urn:microsoft.com/office/officeart/2005/8/layout/vList5"/>
    <dgm:cxn modelId="{2B3DCCCA-6462-41C8-98B2-D61A70019B79}" type="presParOf" srcId="{85B2308D-9DF6-414A-9A43-19A9400785BA}" destId="{17B378EC-9B55-4C4B-9722-23DC9F9ABE20}" srcOrd="0" destOrd="0" presId="urn:microsoft.com/office/officeart/2005/8/layout/vList5"/>
    <dgm:cxn modelId="{4BDD44A4-E102-47F1-B016-F659F08849EA}" type="presParOf" srcId="{85B2308D-9DF6-414A-9A43-19A9400785BA}" destId="{8C5DBD42-966F-43A0-BC4E-DE09433E675F}" srcOrd="1" destOrd="0" presId="urn:microsoft.com/office/officeart/2005/8/layout/vList5"/>
    <dgm:cxn modelId="{924D17BA-B8C3-4851-8D45-C65B65D03C4E}" type="presParOf" srcId="{72305EAC-EDA9-4A5A-8976-BAD8BFDAE231}" destId="{C17C3220-3DCC-4CA3-A2A9-09BE715C3331}" srcOrd="5" destOrd="0" presId="urn:microsoft.com/office/officeart/2005/8/layout/vList5"/>
    <dgm:cxn modelId="{84FB4AEF-A534-43D7-AE83-4AC54D066CF0}" type="presParOf" srcId="{72305EAC-EDA9-4A5A-8976-BAD8BFDAE231}" destId="{ADBFE36E-64BE-435E-A396-A4450C1BDF4C}" srcOrd="6" destOrd="0" presId="urn:microsoft.com/office/officeart/2005/8/layout/vList5"/>
    <dgm:cxn modelId="{BB56FDFB-A7B4-492D-8B17-9DEB5BE2662C}" type="presParOf" srcId="{ADBFE36E-64BE-435E-A396-A4450C1BDF4C}" destId="{18D48A5A-19BE-45E4-B3B7-2EDD7D951C84}" srcOrd="0" destOrd="0" presId="urn:microsoft.com/office/officeart/2005/8/layout/vList5"/>
    <dgm:cxn modelId="{CFFDECEC-04C8-4979-A19A-2A986D16120D}" type="presParOf" srcId="{ADBFE36E-64BE-435E-A396-A4450C1BDF4C}" destId="{B7C382E1-B430-4F14-B7E4-2E929C210AB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DE6CE9-C43A-4FA1-8A22-13FE1A90A39E}">
      <dsp:nvSpPr>
        <dsp:cNvPr id="0" name=""/>
        <dsp:cNvSpPr/>
      </dsp:nvSpPr>
      <dsp:spPr>
        <a:xfrm rot="5400000">
          <a:off x="6803386" y="-2686155"/>
          <a:ext cx="1316235" cy="7022592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Given a digest, should be hard to find a message that would produce it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One-way property</a:t>
          </a:r>
        </a:p>
      </dsp:txBody>
      <dsp:txXfrm rot="-5400000">
        <a:off x="3950208" y="231276"/>
        <a:ext cx="6958339" cy="1187729"/>
      </dsp:txXfrm>
    </dsp:sp>
    <dsp:sp modelId="{6E60EE09-B35D-4142-BDB2-2CF7A6911A2D}">
      <dsp:nvSpPr>
        <dsp:cNvPr id="0" name=""/>
        <dsp:cNvSpPr/>
      </dsp:nvSpPr>
      <dsp:spPr>
        <a:xfrm>
          <a:off x="0" y="2492"/>
          <a:ext cx="3950208" cy="164529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 err="1"/>
            <a:t>Preimage</a:t>
          </a:r>
          <a:r>
            <a:rPr lang="en-US" sz="3700" kern="1200" dirty="0"/>
            <a:t> Resistance</a:t>
          </a:r>
        </a:p>
      </dsp:txBody>
      <dsp:txXfrm>
        <a:off x="80317" y="82809"/>
        <a:ext cx="3789574" cy="1484660"/>
      </dsp:txXfrm>
    </dsp:sp>
    <dsp:sp modelId="{8C5DBD42-966F-43A0-BC4E-DE09433E675F}">
      <dsp:nvSpPr>
        <dsp:cNvPr id="0" name=""/>
        <dsp:cNvSpPr/>
      </dsp:nvSpPr>
      <dsp:spPr>
        <a:xfrm rot="5400000">
          <a:off x="6803386" y="-958596"/>
          <a:ext cx="1316235" cy="7022592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Given a message m, it should be hard to find a different message that has the same digest</a:t>
          </a:r>
        </a:p>
      </dsp:txBody>
      <dsp:txXfrm rot="-5400000">
        <a:off x="3950208" y="1958835"/>
        <a:ext cx="6958339" cy="1187729"/>
      </dsp:txXfrm>
    </dsp:sp>
    <dsp:sp modelId="{17B378EC-9B55-4C4B-9722-23DC9F9ABE20}">
      <dsp:nvSpPr>
        <dsp:cNvPr id="0" name=""/>
        <dsp:cNvSpPr/>
      </dsp:nvSpPr>
      <dsp:spPr>
        <a:xfrm>
          <a:off x="0" y="1730052"/>
          <a:ext cx="3950208" cy="1645294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Second </a:t>
          </a:r>
          <a:r>
            <a:rPr lang="en-US" sz="3700" kern="1200" dirty="0" err="1"/>
            <a:t>Preimage</a:t>
          </a:r>
          <a:r>
            <a:rPr lang="en-US" sz="3700" kern="1200" dirty="0"/>
            <a:t> Resistance</a:t>
          </a:r>
        </a:p>
      </dsp:txBody>
      <dsp:txXfrm>
        <a:off x="80317" y="1810369"/>
        <a:ext cx="3789574" cy="1484660"/>
      </dsp:txXfrm>
    </dsp:sp>
    <dsp:sp modelId="{B7C382E1-B430-4F14-B7E4-2E929C210AB8}">
      <dsp:nvSpPr>
        <dsp:cNvPr id="0" name=""/>
        <dsp:cNvSpPr/>
      </dsp:nvSpPr>
      <dsp:spPr>
        <a:xfrm rot="5400000">
          <a:off x="6803386" y="768963"/>
          <a:ext cx="1316235" cy="7022592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Should be hard to find any two messages that hash to the same digest (collision)</a:t>
          </a:r>
        </a:p>
      </dsp:txBody>
      <dsp:txXfrm rot="-5400000">
        <a:off x="3950208" y="3686395"/>
        <a:ext cx="6958339" cy="1187729"/>
      </dsp:txXfrm>
    </dsp:sp>
    <dsp:sp modelId="{18D48A5A-19BE-45E4-B3B7-2EDD7D951C84}">
      <dsp:nvSpPr>
        <dsp:cNvPr id="0" name=""/>
        <dsp:cNvSpPr/>
      </dsp:nvSpPr>
      <dsp:spPr>
        <a:xfrm>
          <a:off x="0" y="3457612"/>
          <a:ext cx="3950208" cy="1645294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Collision Resistance</a:t>
          </a:r>
        </a:p>
      </dsp:txBody>
      <dsp:txXfrm>
        <a:off x="80317" y="3537929"/>
        <a:ext cx="3789574" cy="14846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DE6CE9-C43A-4FA1-8A22-13FE1A90A39E}">
      <dsp:nvSpPr>
        <dsp:cNvPr id="0" name=""/>
        <dsp:cNvSpPr/>
      </dsp:nvSpPr>
      <dsp:spPr>
        <a:xfrm rot="5400000">
          <a:off x="6370711" y="-3431471"/>
          <a:ext cx="939165" cy="8041780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A small change in input should correspond to a large change in output</a:t>
          </a:r>
        </a:p>
      </dsp:txBody>
      <dsp:txXfrm rot="-5400000">
        <a:off x="2819404" y="165682"/>
        <a:ext cx="7995934" cy="847473"/>
      </dsp:txXfrm>
    </dsp:sp>
    <dsp:sp modelId="{6E60EE09-B35D-4142-BDB2-2CF7A6911A2D}">
      <dsp:nvSpPr>
        <dsp:cNvPr id="0" name=""/>
        <dsp:cNvSpPr/>
      </dsp:nvSpPr>
      <dsp:spPr>
        <a:xfrm>
          <a:off x="111615" y="2440"/>
          <a:ext cx="2707788" cy="1173956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Avalanching</a:t>
          </a:r>
        </a:p>
      </dsp:txBody>
      <dsp:txXfrm>
        <a:off x="168923" y="59748"/>
        <a:ext cx="2593172" cy="1059340"/>
      </dsp:txXfrm>
    </dsp:sp>
    <dsp:sp modelId="{48382521-CC7A-4BC7-B596-2E2951DD0E41}">
      <dsp:nvSpPr>
        <dsp:cNvPr id="0" name=""/>
        <dsp:cNvSpPr/>
      </dsp:nvSpPr>
      <dsp:spPr>
        <a:xfrm rot="5400000">
          <a:off x="6370711" y="-2198817"/>
          <a:ext cx="939165" cy="8041780"/>
        </a:xfrm>
        <a:prstGeom prst="round2SameRect">
          <a:avLst/>
        </a:prstGeom>
        <a:solidFill>
          <a:schemeClr val="accent3">
            <a:tint val="40000"/>
            <a:alpha val="90000"/>
            <a:hueOff val="3572285"/>
            <a:satOff val="-4598"/>
            <a:lumOff val="-358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3572285"/>
              <a:satOff val="-4598"/>
              <a:lumOff val="-35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Hash function should work on a block of data of any size</a:t>
          </a:r>
        </a:p>
      </dsp:txBody>
      <dsp:txXfrm rot="-5400000">
        <a:off x="2819404" y="1398336"/>
        <a:ext cx="7995934" cy="847473"/>
      </dsp:txXfrm>
    </dsp:sp>
    <dsp:sp modelId="{F4CCF8C7-050A-4BB4-9123-682C208A23C4}">
      <dsp:nvSpPr>
        <dsp:cNvPr id="0" name=""/>
        <dsp:cNvSpPr/>
      </dsp:nvSpPr>
      <dsp:spPr>
        <a:xfrm>
          <a:off x="111615" y="1235094"/>
          <a:ext cx="2707788" cy="1173956"/>
        </a:xfrm>
        <a:prstGeom prst="roundRect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hueOff val="3750088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Applicability</a:t>
          </a:r>
        </a:p>
      </dsp:txBody>
      <dsp:txXfrm>
        <a:off x="168923" y="1292402"/>
        <a:ext cx="2593172" cy="1059340"/>
      </dsp:txXfrm>
    </dsp:sp>
    <dsp:sp modelId="{8C5DBD42-966F-43A0-BC4E-DE09433E675F}">
      <dsp:nvSpPr>
        <dsp:cNvPr id="0" name=""/>
        <dsp:cNvSpPr/>
      </dsp:nvSpPr>
      <dsp:spPr>
        <a:xfrm rot="5400000">
          <a:off x="6370711" y="-966163"/>
          <a:ext cx="939165" cy="8041780"/>
        </a:xfrm>
        <a:prstGeom prst="round2SameRect">
          <a:avLst/>
        </a:prstGeom>
        <a:solidFill>
          <a:schemeClr val="accent3">
            <a:tint val="40000"/>
            <a:alpha val="90000"/>
            <a:hueOff val="7144569"/>
            <a:satOff val="-9195"/>
            <a:lumOff val="-717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7144569"/>
              <a:satOff val="-9195"/>
              <a:lumOff val="-71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Output should be a fixed length </a:t>
          </a:r>
        </a:p>
      </dsp:txBody>
      <dsp:txXfrm rot="-5400000">
        <a:off x="2819404" y="2630990"/>
        <a:ext cx="7995934" cy="847473"/>
      </dsp:txXfrm>
    </dsp:sp>
    <dsp:sp modelId="{17B378EC-9B55-4C4B-9722-23DC9F9ABE20}">
      <dsp:nvSpPr>
        <dsp:cNvPr id="0" name=""/>
        <dsp:cNvSpPr/>
      </dsp:nvSpPr>
      <dsp:spPr>
        <a:xfrm>
          <a:off x="111615" y="2467748"/>
          <a:ext cx="2707788" cy="1173956"/>
        </a:xfrm>
        <a:prstGeom prst="roundRect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hueOff val="7500176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Uniformity</a:t>
          </a:r>
          <a:endParaRPr lang="en-US" sz="3300" kern="1200" dirty="0"/>
        </a:p>
      </dsp:txBody>
      <dsp:txXfrm>
        <a:off x="168923" y="2525056"/>
        <a:ext cx="2593172" cy="1059340"/>
      </dsp:txXfrm>
    </dsp:sp>
    <dsp:sp modelId="{B7C382E1-B430-4F14-B7E4-2E929C210AB8}">
      <dsp:nvSpPr>
        <dsp:cNvPr id="0" name=""/>
        <dsp:cNvSpPr/>
      </dsp:nvSpPr>
      <dsp:spPr>
        <a:xfrm rot="5400000">
          <a:off x="6370711" y="266490"/>
          <a:ext cx="939165" cy="8041780"/>
        </a:xfrm>
        <a:prstGeom prst="round2SameRect">
          <a:avLst/>
        </a:prstGeom>
        <a:solidFill>
          <a:schemeClr val="accent3">
            <a:tint val="40000"/>
            <a:alpha val="90000"/>
            <a:hueOff val="10716854"/>
            <a:satOff val="-13793"/>
            <a:lumOff val="-1075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10716854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It should be fast to compute a digest in software and hardware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No longer than retrieval from secondary storage</a:t>
          </a:r>
        </a:p>
      </dsp:txBody>
      <dsp:txXfrm rot="-5400000">
        <a:off x="2819404" y="3863643"/>
        <a:ext cx="7995934" cy="847473"/>
      </dsp:txXfrm>
    </dsp:sp>
    <dsp:sp modelId="{18D48A5A-19BE-45E4-B3B7-2EDD7D951C84}">
      <dsp:nvSpPr>
        <dsp:cNvPr id="0" name=""/>
        <dsp:cNvSpPr/>
      </dsp:nvSpPr>
      <dsp:spPr>
        <a:xfrm>
          <a:off x="111615" y="3700402"/>
          <a:ext cx="2707788" cy="1173956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Speed</a:t>
          </a:r>
        </a:p>
      </dsp:txBody>
      <dsp:txXfrm>
        <a:off x="168923" y="3757710"/>
        <a:ext cx="2593172" cy="10593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4290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5 - Wednesday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Catch-22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Your computer needs to be able read the password file to check passwords</a:t>
            </a:r>
          </a:p>
          <a:p>
            <a:pPr eaLnBrk="1" hangingPunct="1"/>
            <a:r>
              <a:rPr lang="en-US" dirty="0"/>
              <a:t>But even an administrator shouldn't be able to read everyone's passwords</a:t>
            </a:r>
          </a:p>
          <a:p>
            <a:pPr eaLnBrk="1" hangingPunct="1"/>
            <a:r>
              <a:rPr lang="en-US" dirty="0"/>
              <a:t>Hash functions to the rescue!</a:t>
            </a:r>
          </a:p>
        </p:txBody>
      </p:sp>
    </p:spTree>
    <p:extLst>
      <p:ext uri="{BB962C8B-B14F-4D97-AF65-F5344CB8AC3E}">
        <p14:creationId xmlns:p14="http://schemas.microsoft.com/office/powerpoint/2010/main" val="2202760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Functions Defined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575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b="1" dirty="0"/>
              <a:t>cryptographic</a:t>
            </a:r>
            <a:r>
              <a:rPr lang="en-US" dirty="0"/>
              <a:t> (or one-way) hash function (called a cryptographic checksum in the book) takes a variable sized message </a:t>
            </a:r>
            <a:r>
              <a:rPr lang="en-US" b="1" i="1" dirty="0"/>
              <a:t>M</a:t>
            </a:r>
            <a:r>
              <a:rPr lang="en-US" dirty="0"/>
              <a:t> and produces a fixed-size hash code </a:t>
            </a:r>
            <a:r>
              <a:rPr lang="en-US" b="1" dirty="0"/>
              <a:t>H</a:t>
            </a:r>
            <a:r>
              <a:rPr lang="en-US" dirty="0"/>
              <a:t>(</a:t>
            </a:r>
            <a:r>
              <a:rPr lang="en-US" b="1" i="1" dirty="0"/>
              <a:t>M</a:t>
            </a:r>
            <a:r>
              <a:rPr lang="en-US" dirty="0"/>
              <a:t>)</a:t>
            </a:r>
          </a:p>
          <a:p>
            <a:r>
              <a:rPr lang="en-US" b="1" dirty="0"/>
              <a:t>Not the same as hash functions from data structures</a:t>
            </a:r>
          </a:p>
          <a:p>
            <a:r>
              <a:rPr lang="en-US" dirty="0"/>
              <a:t>The hash code produced is also called a </a:t>
            </a:r>
            <a:r>
              <a:rPr lang="en-US" b="1" dirty="0"/>
              <a:t>digest</a:t>
            </a:r>
          </a:p>
          <a:p>
            <a:r>
              <a:rPr lang="en-US" dirty="0"/>
              <a:t>It can be used to provide authentication of both the integrity and the sender of a message</a:t>
            </a:r>
          </a:p>
          <a:p>
            <a:r>
              <a:rPr lang="en-US" dirty="0"/>
              <a:t>It allows us to store some information about a message that an attacker cannot use to recover the message</a:t>
            </a:r>
          </a:p>
        </p:txBody>
      </p:sp>
    </p:spTree>
    <p:extLst>
      <p:ext uri="{BB962C8B-B14F-4D97-AF65-F5344CB8AC3E}">
        <p14:creationId xmlns:p14="http://schemas.microsoft.com/office/powerpoint/2010/main" val="996500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Crucial properties</a:t>
            </a: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609600" y="1676400"/>
          <a:ext cx="109728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0827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Additional properties</a:t>
            </a: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609600" y="1676400"/>
          <a:ext cx="109728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7059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Hash Functions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8412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MD5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Message Digest Algorithm 5</a:t>
            </a:r>
          </a:p>
          <a:p>
            <a:r>
              <a:rPr lang="en-US" dirty="0"/>
              <a:t>Very popular hashing algorithm</a:t>
            </a:r>
          </a:p>
          <a:p>
            <a:r>
              <a:rPr lang="en-US" dirty="0"/>
              <a:t>Designed by Ron </a:t>
            </a:r>
            <a:r>
              <a:rPr lang="en-US" dirty="0" err="1"/>
              <a:t>Rivest</a:t>
            </a:r>
            <a:r>
              <a:rPr lang="en-US" dirty="0"/>
              <a:t> (of RSA fame)</a:t>
            </a:r>
          </a:p>
          <a:p>
            <a:r>
              <a:rPr lang="en-US" b="1" dirty="0"/>
              <a:t>Digest size: </a:t>
            </a:r>
            <a:r>
              <a:rPr lang="en-US" dirty="0"/>
              <a:t>128 bits</a:t>
            </a:r>
          </a:p>
          <a:p>
            <a:r>
              <a:rPr lang="en-US" b="1" dirty="0"/>
              <a:t>Security</a:t>
            </a:r>
          </a:p>
          <a:p>
            <a:pPr lvl="1"/>
            <a:r>
              <a:rPr lang="en-US" dirty="0"/>
              <a:t>Completely broken</a:t>
            </a:r>
          </a:p>
          <a:p>
            <a:pPr lvl="1"/>
            <a:r>
              <a:rPr lang="en-US" dirty="0"/>
              <a:t>Reasonable size attacks (2</a:t>
            </a:r>
            <a:r>
              <a:rPr lang="en-US" baseline="30000" dirty="0"/>
              <a:t>32</a:t>
            </a:r>
            <a:r>
              <a:rPr lang="en-US" dirty="0"/>
              <a:t>) exist to create two messages with the same hash value</a:t>
            </a:r>
          </a:p>
          <a:p>
            <a:r>
              <a:rPr lang="en-US" dirty="0"/>
              <a:t>MD5 hashes are still commonly used to check to see if a download finished without error</a:t>
            </a:r>
          </a:p>
        </p:txBody>
      </p:sp>
    </p:spTree>
    <p:extLst>
      <p:ext uri="{BB962C8B-B14F-4D97-AF65-F5344CB8AC3E}">
        <p14:creationId xmlns:p14="http://schemas.microsoft.com/office/powerpoint/2010/main" val="3085199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 family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Secure Hash Algorithm</a:t>
            </a:r>
          </a:p>
          <a:p>
            <a:r>
              <a:rPr lang="en-US" dirty="0"/>
              <a:t>Created by NIST</a:t>
            </a:r>
          </a:p>
          <a:p>
            <a:r>
              <a:rPr lang="en-US" dirty="0"/>
              <a:t>SHA-0 was published in 1993, but it was replaced in 1995 by SHA-1</a:t>
            </a:r>
          </a:p>
          <a:p>
            <a:r>
              <a:rPr lang="en-US" dirty="0"/>
              <a:t>The difference between the two is only a single bitwise rotation, but the NSA said it was important</a:t>
            </a:r>
          </a:p>
          <a:p>
            <a:r>
              <a:rPr lang="en-US" dirty="0"/>
              <a:t>Digest size: 160 bits</a:t>
            </a:r>
          </a:p>
          <a:p>
            <a:r>
              <a:rPr lang="en-US" dirty="0"/>
              <a:t>Security</a:t>
            </a:r>
          </a:p>
          <a:p>
            <a:pPr lvl="1"/>
            <a:r>
              <a:rPr lang="en-US" dirty="0"/>
              <a:t>Broken if you have the resources</a:t>
            </a:r>
          </a:p>
          <a:p>
            <a:pPr lvl="1"/>
            <a:r>
              <a:rPr lang="en-US" dirty="0"/>
              <a:t>Theoretical attacks running in 2</a:t>
            </a:r>
            <a:r>
              <a:rPr lang="en-US" baseline="30000" dirty="0"/>
              <a:t>51</a:t>
            </a:r>
            <a:r>
              <a:rPr lang="en-US" dirty="0"/>
              <a:t> - 2</a:t>
            </a:r>
            <a:r>
              <a:rPr lang="en-US" baseline="30000" dirty="0"/>
              <a:t>57</a:t>
            </a:r>
            <a:r>
              <a:rPr lang="en-US" dirty="0"/>
              <a:t> time exist</a:t>
            </a:r>
          </a:p>
          <a:p>
            <a:pPr lvl="1"/>
            <a:r>
              <a:rPr lang="en-US" dirty="0"/>
              <a:t>Google generated two PDF files with the same hash in just over 2</a:t>
            </a:r>
            <a:r>
              <a:rPr lang="en-US" baseline="30000" dirty="0"/>
              <a:t>63</a:t>
            </a:r>
            <a:r>
              <a:rPr lang="en-US" dirty="0"/>
              <a:t> hashes in 2017</a:t>
            </a:r>
          </a:p>
          <a:p>
            <a:r>
              <a:rPr lang="en-US" dirty="0"/>
              <a:t>SHA-2 is a successor family of hash functions</a:t>
            </a:r>
          </a:p>
          <a:p>
            <a:pPr lvl="1"/>
            <a:r>
              <a:rPr lang="en-US" dirty="0"/>
              <a:t>224, 256, 384, 512 bit digests</a:t>
            </a:r>
          </a:p>
          <a:p>
            <a:pPr lvl="1"/>
            <a:r>
              <a:rPr lang="en-US" dirty="0"/>
              <a:t>Much better security</a:t>
            </a:r>
          </a:p>
          <a:p>
            <a:pPr lvl="1"/>
            <a:r>
              <a:rPr lang="en-US" dirty="0"/>
              <a:t>Designed by the NSA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4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future of hash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NIST had the contest for SHA-3 a few years ago</a:t>
            </a:r>
          </a:p>
          <a:p>
            <a:r>
              <a:rPr lang="en-US" dirty="0"/>
              <a:t>It got down to five finalists:</a:t>
            </a:r>
          </a:p>
          <a:p>
            <a:pPr lvl="1"/>
            <a:r>
              <a:rPr lang="en-US" dirty="0"/>
              <a:t>BLAKE</a:t>
            </a:r>
          </a:p>
          <a:p>
            <a:pPr lvl="1"/>
            <a:r>
              <a:rPr lang="en-US" dirty="0" err="1"/>
              <a:t>Grøstl</a:t>
            </a:r>
            <a:endParaRPr lang="en-US" dirty="0"/>
          </a:p>
          <a:p>
            <a:pPr lvl="1"/>
            <a:r>
              <a:rPr lang="en-US" dirty="0"/>
              <a:t>JH</a:t>
            </a:r>
          </a:p>
          <a:p>
            <a:pPr lvl="1"/>
            <a:r>
              <a:rPr lang="en-US" dirty="0" err="1"/>
              <a:t>Keccak</a:t>
            </a:r>
            <a:endParaRPr lang="en-US" dirty="0"/>
          </a:p>
          <a:p>
            <a:pPr lvl="1"/>
            <a:r>
              <a:rPr lang="en-US" dirty="0"/>
              <a:t>Skein</a:t>
            </a:r>
          </a:p>
          <a:p>
            <a:r>
              <a:rPr lang="en-US" dirty="0" err="1"/>
              <a:t>Keccak</a:t>
            </a:r>
            <a:r>
              <a:rPr lang="en-US" dirty="0"/>
              <a:t> was announced as the winner in 2012</a:t>
            </a:r>
          </a:p>
          <a:p>
            <a:pPr lvl="1"/>
            <a:r>
              <a:rPr lang="en-US" dirty="0"/>
              <a:t>As with AES, Keccak beat out its competitors partly because it's so fast</a:t>
            </a:r>
          </a:p>
          <a:p>
            <a:pPr lvl="1"/>
            <a:r>
              <a:rPr lang="en-US" dirty="0"/>
              <a:t>Joan Daemen (of </a:t>
            </a:r>
            <a:r>
              <a:rPr lang="en-US" dirty="0" err="1"/>
              <a:t>Rijndael</a:t>
            </a:r>
            <a:r>
              <a:rPr lang="en-US" dirty="0"/>
              <a:t> fame) was also one of its designers</a:t>
            </a:r>
          </a:p>
        </p:txBody>
      </p:sp>
    </p:spTree>
    <p:extLst>
      <p:ext uri="{BB962C8B-B14F-4D97-AF65-F5344CB8AC3E}">
        <p14:creationId xmlns:p14="http://schemas.microsoft.com/office/powerpoint/2010/main" val="3000550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Keccak</a:t>
            </a:r>
            <a:r>
              <a:rPr lang="en-US" dirty="0"/>
              <a:t> (SHA-3)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Keccak</a:t>
            </a:r>
            <a:r>
              <a:rPr lang="en-US" dirty="0"/>
              <a:t> uses a completely different form of hashing than SHA-0, SHA-1, and SHA-2</a:t>
            </a:r>
          </a:p>
          <a:p>
            <a:r>
              <a:rPr lang="en-US" dirty="0"/>
              <a:t>Although the attacks on SHA-1 are expensive and no real attacks exist on SHA-2, the attacks on SHA-0 made people nervous about hash functions following the same design</a:t>
            </a:r>
          </a:p>
          <a:p>
            <a:r>
              <a:rPr lang="en-US" dirty="0" err="1"/>
              <a:t>Keccak</a:t>
            </a:r>
            <a:r>
              <a:rPr lang="en-US" dirty="0"/>
              <a:t> also allows for variable size digests, for added security</a:t>
            </a:r>
          </a:p>
          <a:p>
            <a:pPr lvl="1"/>
            <a:r>
              <a:rPr lang="en-US" dirty="0"/>
              <a:t>224, 256, 384, and 512 are standard for SHA-3, but it is possible to go arbitrarily high in </a:t>
            </a:r>
            <a:r>
              <a:rPr lang="en-US" dirty="0" err="1"/>
              <a:t>Keccak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912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Key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Birthday Paradox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2320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Activity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Everyone stand up</a:t>
            </a:r>
          </a:p>
          <a:p>
            <a:pPr eaLnBrk="1" hangingPunct="1"/>
            <a:r>
              <a:rPr lang="en-US" dirty="0"/>
              <a:t>Sort yourselves using merge sort by birthday</a:t>
            </a:r>
          </a:p>
        </p:txBody>
      </p:sp>
    </p:spTree>
    <p:extLst>
      <p:ext uri="{BB962C8B-B14F-4D97-AF65-F5344CB8AC3E}">
        <p14:creationId xmlns:p14="http://schemas.microsoft.com/office/powerpoint/2010/main" val="2474444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Two people must share a birthday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How many people do we need in the room so that two </a:t>
            </a:r>
            <a:r>
              <a:rPr lang="en-US" b="1" dirty="0"/>
              <a:t>must </a:t>
            </a:r>
            <a:r>
              <a:rPr lang="en-US" dirty="0"/>
              <a:t>share a birthday?</a:t>
            </a:r>
          </a:p>
          <a:p>
            <a:pPr eaLnBrk="1" hangingPunct="1"/>
            <a:r>
              <a:rPr lang="en-US" dirty="0"/>
              <a:t>366 (well, 367, counting leap years)</a:t>
            </a:r>
          </a:p>
          <a:p>
            <a:pPr eaLnBrk="1" hangingPunct="1"/>
            <a:r>
              <a:rPr lang="en-US" dirty="0"/>
              <a:t>Pigeonhole principle</a:t>
            </a:r>
          </a:p>
          <a:p>
            <a:pPr eaLnBrk="1" hangingPunct="1"/>
            <a:r>
              <a:rPr lang="en-US" dirty="0"/>
              <a:t>This is the only way we can guarantee with 100% probability that there is a collision</a:t>
            </a:r>
          </a:p>
        </p:txBody>
      </p:sp>
    </p:spTree>
    <p:extLst>
      <p:ext uri="{BB962C8B-B14F-4D97-AF65-F5344CB8AC3E}">
        <p14:creationId xmlns:p14="http://schemas.microsoft.com/office/powerpoint/2010/main" val="2111372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Probability that two people share a birthday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What if we only want it to be really likely that two people share a birthday?</a:t>
            </a:r>
          </a:p>
          <a:p>
            <a:pPr eaLnBrk="1" hangingPunct="1"/>
            <a:r>
              <a:rPr lang="en-US" dirty="0"/>
              <a:t>How many people do we need to have a 50/50 chance?</a:t>
            </a:r>
          </a:p>
          <a:p>
            <a:pPr eaLnBrk="1" hangingPunct="1"/>
            <a:r>
              <a:rPr lang="en-US" dirty="0"/>
              <a:t>Only 23!</a:t>
            </a:r>
          </a:p>
          <a:p>
            <a:pPr lvl="1"/>
            <a:r>
              <a:rPr lang="en-US" dirty="0"/>
              <a:t>That's an excited 23, not 23 factorial</a:t>
            </a:r>
          </a:p>
        </p:txBody>
      </p:sp>
    </p:spTree>
    <p:extLst>
      <p:ext uri="{BB962C8B-B14F-4D97-AF65-F5344CB8AC3E}">
        <p14:creationId xmlns:p14="http://schemas.microsoft.com/office/powerpoint/2010/main" val="2485889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Birthday paradox:  the math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29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eaLnBrk="1" hangingPunct="1"/>
                <a:r>
                  <a:rPr lang="en-US" dirty="0"/>
                  <a:t>The number of ways you can have no duplicate birthdays in a group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people:</a:t>
                </a:r>
              </a:p>
              <a:p>
                <a:pPr marL="118872" indent="0" eaLnBrk="1" hangingPunct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65·364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∙363…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365−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365!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365−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eaLnBrk="1" hangingPunct="1"/>
                <a:endParaRPr lang="en-US" dirty="0"/>
              </a:p>
              <a:p>
                <a:pPr eaLnBrk="1" hangingPunct="1"/>
                <a:r>
                  <a:rPr lang="en-US" dirty="0"/>
                  <a:t>To find the probability that there are no duplicate birthdays in a group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people, divide by all possible ways of assigning birthdays:</a:t>
                </a:r>
              </a:p>
              <a:p>
                <a:pPr eaLnBrk="1" hangingPunct="1"/>
                <a:endParaRPr lang="en-US" dirty="0"/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365!</m:t>
                          </m:r>
                        </m:num>
                        <m:den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365−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365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365!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365−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365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  <a:p>
                <a:pPr eaLnBrk="1" hangingPunct="1"/>
                <a:endParaRPr lang="en-US" dirty="0"/>
              </a:p>
              <a:p>
                <a:pPr eaLnBrk="1" hangingPunct="1"/>
                <a:r>
                  <a:rPr lang="en-US" dirty="0"/>
                  <a:t>The probability that there is at least one duplicate is simply one minus this quantity</a:t>
                </a:r>
              </a:p>
              <a:p>
                <a:pPr eaLnBrk="1" hangingPunct="1"/>
                <a:endParaRPr lang="en-US" dirty="0"/>
              </a:p>
            </p:txBody>
          </p:sp>
        </mc:Choice>
        <mc:Fallback>
          <p:sp>
            <p:nvSpPr>
              <p:cNvPr id="1029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4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1" name="Rectangle 6"/>
          <p:cNvSpPr>
            <a:spLocks noChangeArrowheads="1"/>
          </p:cNvSpPr>
          <p:nvPr/>
        </p:nvSpPr>
        <p:spPr bwMode="auto">
          <a:xfrm>
            <a:off x="1524001" y="6344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241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Probabilities for groups of various sizes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4366048"/>
              </p:ext>
            </p:extLst>
          </p:nvPr>
        </p:nvGraphicFramePr>
        <p:xfrm>
          <a:off x="609600" y="1774824"/>
          <a:ext cx="10972800" cy="4702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777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People (</a:t>
                      </a:r>
                      <a:r>
                        <a:rPr lang="en-US" sz="2400" i="1" dirty="0"/>
                        <a:t>k</a:t>
                      </a:r>
                      <a:r>
                        <a:rPr lang="en-US" sz="2400" dirty="0"/>
                        <a:t>)</a:t>
                      </a:r>
                    </a:p>
                  </a:txBody>
                  <a:tcPr marL="133153" marR="1331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Probability</a:t>
                      </a:r>
                      <a:r>
                        <a:rPr lang="en-US" sz="2400" baseline="0" dirty="0"/>
                        <a:t> of Collision</a:t>
                      </a:r>
                      <a:endParaRPr lang="en-US" sz="2400" dirty="0"/>
                    </a:p>
                  </a:txBody>
                  <a:tcPr marL="133153" marR="133153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77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</a:t>
                      </a:r>
                    </a:p>
                  </a:txBody>
                  <a:tcPr marL="133153" marR="1331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12%</a:t>
                      </a:r>
                    </a:p>
                  </a:txBody>
                  <a:tcPr marL="133153" marR="13315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77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</a:t>
                      </a:r>
                    </a:p>
                  </a:txBody>
                  <a:tcPr marL="133153" marR="1331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41%</a:t>
                      </a:r>
                    </a:p>
                  </a:txBody>
                  <a:tcPr marL="133153" marR="13315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777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23</a:t>
                      </a:r>
                    </a:p>
                  </a:txBody>
                  <a:tcPr marL="133153" marR="1331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50.7%</a:t>
                      </a:r>
                    </a:p>
                  </a:txBody>
                  <a:tcPr marL="133153" marR="13315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777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30</a:t>
                      </a:r>
                    </a:p>
                  </a:txBody>
                  <a:tcPr marL="133153" marR="1331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70%</a:t>
                      </a:r>
                    </a:p>
                  </a:txBody>
                  <a:tcPr marL="133153" marR="13315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777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40</a:t>
                      </a:r>
                    </a:p>
                  </a:txBody>
                  <a:tcPr marL="133153" marR="1331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89%</a:t>
                      </a:r>
                    </a:p>
                  </a:txBody>
                  <a:tcPr marL="133153" marR="13315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777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50</a:t>
                      </a:r>
                    </a:p>
                  </a:txBody>
                  <a:tcPr marL="133153" marR="1331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97%</a:t>
                      </a:r>
                    </a:p>
                  </a:txBody>
                  <a:tcPr marL="133153" marR="133153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777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100</a:t>
                      </a:r>
                    </a:p>
                  </a:txBody>
                  <a:tcPr marL="133153" marR="1331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99.99996%</a:t>
                      </a:r>
                    </a:p>
                  </a:txBody>
                  <a:tcPr marL="133153" marR="133153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69563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General case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5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If we care about a group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items which can have a value between 1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, the probability that two are the same is:</a:t>
                </a: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Because this form is a little unwieldy, we have an approximation that is easier to punch into a calculator:</a:t>
                </a: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&gt;1−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−1)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05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6977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Count it up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79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775192"/>
                <a:ext cx="10972800" cy="4854208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n-US" dirty="0"/>
                  <a:t>If we want to find the number of items needed before there is greater than a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 probability of collision we get:</a:t>
                </a:r>
              </a:p>
              <a:p>
                <a:endParaRPr lang="en-US" dirty="0"/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1−</m:t>
                      </m:r>
                      <m:sSup>
                        <m:sSupPr>
                          <m:ctrlPr>
                            <a:rPr lang="en-US" b="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sup>
                      </m:sSup>
                    </m:oMath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aln/>
                        </m:rP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sup>
                      </m:sSup>
                    </m:oMath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sup>
                      </m:sSup>
                    </m:oMath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</m:e>
                      </m:func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For large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−1) ≈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baseline="30000" dirty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</a:t>
                </a:r>
                <a:r>
                  <a:rPr lang="en-US" baseline="30000" dirty="0"/>
                  <a:t> </a:t>
                </a:r>
                <a:r>
                  <a:rPr lang="en-US" dirty="0"/>
                  <a:t>giving: </a:t>
                </a: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d>
                            </m:e>
                          </m:func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ra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≈1.18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079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775192"/>
                <a:ext cx="10972800" cy="485420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3598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286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Attacks on hash functions</a:t>
            </a:r>
          </a:p>
          <a:p>
            <a:r>
              <a:rPr lang="en-US" dirty="0"/>
              <a:t>Digital signatures</a:t>
            </a:r>
          </a:p>
          <a:p>
            <a:r>
              <a:rPr lang="en-US" dirty="0"/>
              <a:t>Review for Exam 1</a:t>
            </a:r>
          </a:p>
          <a:p>
            <a:r>
              <a:rPr lang="en-US" dirty="0"/>
              <a:t>Jennifer Perez presents</a:t>
            </a:r>
          </a:p>
        </p:txBody>
      </p:sp>
    </p:spTree>
    <p:extLst>
      <p:ext uri="{BB962C8B-B14F-4D97-AF65-F5344CB8AC3E}">
        <p14:creationId xmlns:p14="http://schemas.microsoft.com/office/powerpoint/2010/main" val="2673894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Chapters 1, 2, and 12</a:t>
            </a:r>
          </a:p>
          <a:p>
            <a:r>
              <a:rPr lang="en-US" b="1" dirty="0"/>
              <a:t>Finish Assignment 2</a:t>
            </a:r>
          </a:p>
          <a:p>
            <a:pPr lvl="1"/>
            <a:r>
              <a:rPr lang="en-US" b="1" dirty="0"/>
              <a:t>Due Friday</a:t>
            </a:r>
          </a:p>
          <a:p>
            <a:r>
              <a:rPr lang="en-US" dirty="0"/>
              <a:t>Start on Project 2</a:t>
            </a:r>
          </a:p>
        </p:txBody>
      </p:sp>
    </p:spTree>
    <p:extLst>
      <p:ext uri="{BB962C8B-B14F-4D97-AF65-F5344CB8AC3E}">
        <p14:creationId xmlns:p14="http://schemas.microsoft.com/office/powerpoint/2010/main" val="372659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C73BF-7F17-4EEF-9950-EC8D08B2D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98C525-FC91-4698-8631-1E9B3E902E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174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9620D-DAEE-4C40-A4E1-035F775B5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DD3979-19B0-4B8E-BB0E-9C1C3A2430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904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Samuel Costa Presents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44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Function Motivation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325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Where do passwords go?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What magic happens when you type your password into…</a:t>
            </a:r>
          </a:p>
          <a:p>
            <a:pPr lvl="1" eaLnBrk="1" hangingPunct="1"/>
            <a:r>
              <a:rPr lang="en-US" dirty="0"/>
              <a:t>Windows or Unix to log on?</a:t>
            </a:r>
          </a:p>
          <a:p>
            <a:pPr lvl="1" eaLnBrk="1" hangingPunct="1"/>
            <a:r>
              <a:rPr lang="en-US" dirty="0"/>
              <a:t>Amazon.com to make a purchase?</a:t>
            </a:r>
          </a:p>
          <a:p>
            <a:pPr lvl="1" eaLnBrk="1" hangingPunct="1"/>
            <a:r>
              <a:rPr lang="en-US" dirty="0"/>
              <a:t>A </a:t>
            </a:r>
            <a:r>
              <a:rPr lang="en-US" i="1" dirty="0"/>
              <a:t>Cobra Kai</a:t>
            </a:r>
            <a:r>
              <a:rPr lang="en-US" dirty="0"/>
              <a:t> fan site so that you can post on the forums?</a:t>
            </a:r>
          </a:p>
          <a:p>
            <a:pPr eaLnBrk="1" hangingPunct="1"/>
            <a:r>
              <a:rPr lang="en-US" dirty="0"/>
              <a:t>A genie from the 8</a:t>
            </a:r>
            <a:r>
              <a:rPr lang="en-US" baseline="30000" dirty="0"/>
              <a:t>th</a:t>
            </a:r>
            <a:r>
              <a:rPr lang="en-US" dirty="0"/>
              <a:t> dimension travels back in time and checks to see what password you originally created</a:t>
            </a:r>
          </a:p>
        </p:txBody>
      </p:sp>
    </p:spTree>
    <p:extLst>
      <p:ext uri="{BB962C8B-B14F-4D97-AF65-F5344CB8AC3E}">
        <p14:creationId xmlns:p14="http://schemas.microsoft.com/office/powerpoint/2010/main" val="3753529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In reality…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The password is checked against a file on a computer</a:t>
            </a:r>
          </a:p>
          <a:p>
            <a:pPr eaLnBrk="1" hangingPunct="1"/>
            <a:r>
              <a:rPr lang="en-US" dirty="0"/>
              <a:t>But, how safe is the whole process?</a:t>
            </a:r>
          </a:p>
          <a:p>
            <a:pPr lvl="1" eaLnBrk="1" hangingPunct="1"/>
            <a:r>
              <a:rPr lang="en-US" i="1" dirty="0"/>
              <a:t>Cobra Kai </a:t>
            </a:r>
            <a:r>
              <a:rPr lang="en-US" dirty="0"/>
              <a:t>fan site may not be safe at all</a:t>
            </a:r>
          </a:p>
          <a:p>
            <a:pPr lvl="1" eaLnBrk="1" hangingPunct="1"/>
            <a:r>
              <a:rPr lang="en-US" dirty="0"/>
              <a:t>Amazon.com is complicated, much depends on the implementation of public key cryptography</a:t>
            </a:r>
          </a:p>
          <a:p>
            <a:pPr lvl="1" eaLnBrk="1" hangingPunct="1"/>
            <a:r>
              <a:rPr lang="en-US" dirty="0"/>
              <a:t>What about your Windows or Unix computer?</a:t>
            </a:r>
          </a:p>
        </p:txBody>
      </p:sp>
    </p:spTree>
    <p:extLst>
      <p:ext uri="{BB962C8B-B14F-4D97-AF65-F5344CB8AC3E}">
        <p14:creationId xmlns:p14="http://schemas.microsoft.com/office/powerpoint/2010/main" val="58068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2432</TotalTime>
  <Words>1081</Words>
  <Application>Microsoft Office PowerPoint</Application>
  <PresentationFormat>Widescreen</PresentationFormat>
  <Paragraphs>155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Arial</vt:lpstr>
      <vt:lpstr>Calibri</vt:lpstr>
      <vt:lpstr>Cambria Math</vt:lpstr>
      <vt:lpstr>Corbel</vt:lpstr>
      <vt:lpstr>Wingdings</vt:lpstr>
      <vt:lpstr>Wingdings 2</vt:lpstr>
      <vt:lpstr>Wingdings 3</vt:lpstr>
      <vt:lpstr>Module</vt:lpstr>
      <vt:lpstr>COMP 4290</vt:lpstr>
      <vt:lpstr>Last time</vt:lpstr>
      <vt:lpstr>Questions?</vt:lpstr>
      <vt:lpstr>Assignment 2</vt:lpstr>
      <vt:lpstr>Project 2</vt:lpstr>
      <vt:lpstr>Samuel Costa Presents</vt:lpstr>
      <vt:lpstr>Hash Function Motivation</vt:lpstr>
      <vt:lpstr>Where do passwords go?</vt:lpstr>
      <vt:lpstr>In reality…</vt:lpstr>
      <vt:lpstr>Catch-22</vt:lpstr>
      <vt:lpstr>Hash Functions Defined</vt:lpstr>
      <vt:lpstr>Definition</vt:lpstr>
      <vt:lpstr>Crucial properties</vt:lpstr>
      <vt:lpstr>Additional properties</vt:lpstr>
      <vt:lpstr>Common Hash Functions</vt:lpstr>
      <vt:lpstr>MD5</vt:lpstr>
      <vt:lpstr>SHA family</vt:lpstr>
      <vt:lpstr>The future of hash functions</vt:lpstr>
      <vt:lpstr>Keccak (SHA-3)</vt:lpstr>
      <vt:lpstr>Birthday Paradox</vt:lpstr>
      <vt:lpstr>Activity</vt:lpstr>
      <vt:lpstr>Two people must share a birthday</vt:lpstr>
      <vt:lpstr>Probability that two people share a birthday</vt:lpstr>
      <vt:lpstr>Birthday paradox:  the math</vt:lpstr>
      <vt:lpstr>Probabilities for groups of various sizes</vt:lpstr>
      <vt:lpstr>General case</vt:lpstr>
      <vt:lpstr>Count it up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346</cp:revision>
  <dcterms:created xsi:type="dcterms:W3CDTF">2009-08-24T20:26:10Z</dcterms:created>
  <dcterms:modified xsi:type="dcterms:W3CDTF">2025-09-17T18:23:01Z</dcterms:modified>
</cp:coreProperties>
</file>